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1" r:id="rId7"/>
    <p:sldId id="262" r:id="rId8"/>
    <p:sldId id="264" r:id="rId9"/>
    <p:sldId id="274" r:id="rId10"/>
    <p:sldId id="265" r:id="rId11"/>
    <p:sldId id="268" r:id="rId12"/>
    <p:sldId id="267" r:id="rId13"/>
    <p:sldId id="269" r:id="rId14"/>
    <p:sldId id="278" r:id="rId15"/>
    <p:sldId id="270" r:id="rId16"/>
    <p:sldId id="280" r:id="rId17"/>
    <p:sldId id="271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2094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C3AD-8A20-4B67-8523-52FDD334A27E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B029-4A4A-4FAB-8626-389F4A5B8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64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C3AD-8A20-4B67-8523-52FDD334A27E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B029-4A4A-4FAB-8626-389F4A5B8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3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C3AD-8A20-4B67-8523-52FDD334A27E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B029-4A4A-4FAB-8626-389F4A5B8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7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C3AD-8A20-4B67-8523-52FDD334A27E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B029-4A4A-4FAB-8626-389F4A5B8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8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C3AD-8A20-4B67-8523-52FDD334A27E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B029-4A4A-4FAB-8626-389F4A5B8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18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C3AD-8A20-4B67-8523-52FDD334A27E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B029-4A4A-4FAB-8626-389F4A5B8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1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C3AD-8A20-4B67-8523-52FDD334A27E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B029-4A4A-4FAB-8626-389F4A5B8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7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C3AD-8A20-4B67-8523-52FDD334A27E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B029-4A4A-4FAB-8626-389F4A5B8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7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C3AD-8A20-4B67-8523-52FDD334A27E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B029-4A4A-4FAB-8626-389F4A5B8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8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C3AD-8A20-4B67-8523-52FDD334A27E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B029-4A4A-4FAB-8626-389F4A5B8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57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C3AD-8A20-4B67-8523-52FDD334A27E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EB029-4A4A-4FAB-8626-389F4A5B8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16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5C3AD-8A20-4B67-8523-52FDD334A27E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EB029-4A4A-4FAB-8626-389F4A5B8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1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Exterior 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432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913" y="3162013"/>
            <a:ext cx="4989417" cy="3304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096" y="282902"/>
            <a:ext cx="4071660" cy="2696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785" y="3013362"/>
            <a:ext cx="5438282" cy="36019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913" y="282902"/>
            <a:ext cx="4052896" cy="27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24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317" y="3671248"/>
            <a:ext cx="4496200" cy="2978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837" y="518615"/>
            <a:ext cx="4355111" cy="2884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25" y="518614"/>
            <a:ext cx="2608660" cy="391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5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314" y="2483893"/>
            <a:ext cx="6135888" cy="406403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96203" y="1176953"/>
            <a:ext cx="4098878" cy="459604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Old plexiglass turned brown – reduced light, looked dirty, retained moisture which ruined frames and deteriorated cement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361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99" y="213774"/>
            <a:ext cx="5036963" cy="333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25" y="3830188"/>
            <a:ext cx="4226258" cy="27992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46890" y="721774"/>
            <a:ext cx="4064000" cy="304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181600" y="4470400"/>
            <a:ext cx="6705600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Stained glass windows with plexiglass removed for restoration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930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Window removed and taken </a:t>
            </a:r>
            <a:br>
              <a:rPr lang="en-US" dirty="0" smtClean="0"/>
            </a:br>
            <a:r>
              <a:rPr lang="en-US" dirty="0" smtClean="0"/>
              <a:t>to studios for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37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276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2409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8780" y="1433015"/>
            <a:ext cx="4854470" cy="445463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55761" y="2214184"/>
            <a:ext cx="4617493" cy="406378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Craftsman at Daprato Rigali Studios working on restoring a window brought to the 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06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7239" y="1680621"/>
            <a:ext cx="5365463" cy="402409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254388" y="1122363"/>
            <a:ext cx="5413612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Double-hung window example – these were in bad shape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50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190" y="91439"/>
            <a:ext cx="11969978" cy="1130532"/>
          </a:xfrm>
          <a:prstGeom prst="rect">
            <a:avLst/>
          </a:prstGeom>
          <a:gradFill>
            <a:gsLst>
              <a:gs pos="0">
                <a:srgbClr val="262F76"/>
              </a:gs>
              <a:gs pos="9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Bahnschrift SemiBold" panose="020B0502040204020203" pitchFamily="34" charset="0"/>
              </a:rPr>
              <a:t>Let There Be Light…But No Leaks</a:t>
            </a:r>
          </a:p>
          <a:p>
            <a:pPr algn="ctr"/>
            <a:r>
              <a:rPr lang="en-US" sz="2000" dirty="0" smtClean="0">
                <a:latin typeface="Bahnschrift SemiBold" panose="020B0502040204020203" pitchFamily="34" charset="0"/>
              </a:rPr>
              <a:t>We Like Our Glass Stained, But Also Sturdy And Strong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190" y="3416095"/>
            <a:ext cx="3282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general, frames in good shape… glass still colorful and vibrant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9941077" y="1313408"/>
            <a:ext cx="2147091" cy="5421961"/>
          </a:xfrm>
          <a:prstGeom prst="rect">
            <a:avLst/>
          </a:prstGeom>
          <a:gradFill>
            <a:gsLst>
              <a:gs pos="0">
                <a:srgbClr val="262F76"/>
              </a:gs>
              <a:gs pos="9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 smtClean="0"/>
              <a:t>Pending Capital Project: </a:t>
            </a:r>
            <a:r>
              <a:rPr lang="en-US" dirty="0" smtClean="0"/>
              <a:t>Refurbish and repair all</a:t>
            </a:r>
          </a:p>
          <a:p>
            <a:r>
              <a:rPr lang="en-US" dirty="0" smtClean="0"/>
              <a:t>stained glass windows - </a:t>
            </a:r>
            <a:r>
              <a:rPr lang="en-US" dirty="0" smtClean="0">
                <a:solidFill>
                  <a:schemeClr val="bg1"/>
                </a:solidFill>
              </a:rPr>
              <a:t>$64 K</a:t>
            </a:r>
          </a:p>
          <a:p>
            <a:endParaRPr lang="en-US" sz="900" dirty="0"/>
          </a:p>
          <a:p>
            <a:r>
              <a:rPr lang="en-US" b="1" u="sng" dirty="0" smtClean="0"/>
              <a:t>Longer Term:</a:t>
            </a:r>
          </a:p>
          <a:p>
            <a:r>
              <a:rPr lang="en-US" dirty="0" smtClean="0"/>
              <a:t>Gradually replace and / or refurbish   all windows</a:t>
            </a:r>
          </a:p>
          <a:p>
            <a:endParaRPr lang="en-US" sz="500" dirty="0" smtClean="0"/>
          </a:p>
          <a:p>
            <a:r>
              <a:rPr lang="en-US" b="1" u="sng" dirty="0" smtClean="0"/>
              <a:t>Reserve Study  Estimates:</a:t>
            </a:r>
          </a:p>
          <a:p>
            <a:r>
              <a:rPr lang="en-US" dirty="0" smtClean="0"/>
              <a:t>$202 K over 10 years</a:t>
            </a:r>
          </a:p>
          <a:p>
            <a:endParaRPr lang="en-US" sz="500" dirty="0" smtClean="0"/>
          </a:p>
          <a:p>
            <a:pPr lvl="0"/>
            <a:r>
              <a:rPr lang="en-US" b="1" u="sng" dirty="0">
                <a:solidFill>
                  <a:prstClr val="white"/>
                </a:solidFill>
              </a:rPr>
              <a:t>Sustainability:</a:t>
            </a:r>
          </a:p>
          <a:p>
            <a:pPr lvl="0"/>
            <a:r>
              <a:rPr lang="en-US" dirty="0" smtClean="0">
                <a:solidFill>
                  <a:prstClr val="white"/>
                </a:solidFill>
              </a:rPr>
              <a:t>Energy-efficiency, preservation</a:t>
            </a:r>
            <a:endParaRPr lang="en-US" dirty="0">
              <a:solidFill>
                <a:prstClr val="white"/>
              </a:solidFill>
            </a:endParaRPr>
          </a:p>
          <a:p>
            <a:endParaRPr lang="en-US" sz="500" dirty="0"/>
          </a:p>
          <a:p>
            <a:r>
              <a:rPr lang="en-US" b="1" u="sng" dirty="0" smtClean="0"/>
              <a:t>Admin. Committee Leaders:</a:t>
            </a:r>
            <a:r>
              <a:rPr lang="en-US" dirty="0" smtClean="0"/>
              <a:t> Lombardo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0" y="1324852"/>
            <a:ext cx="3282872" cy="2117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489" y="1324851"/>
            <a:ext cx="2964238" cy="21246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422" y="4018942"/>
            <a:ext cx="2934305" cy="200421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5501" y="5970876"/>
            <a:ext cx="3282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Stained glass restoration to be performed by craftsman with experience back to 1860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418373" y="3404315"/>
            <a:ext cx="3147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Stained glass loose within leading, requiring new cement to seal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6516277" y="3400799"/>
            <a:ext cx="3222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Rebuilding warped and buckled panels will require removal to repair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469261" y="6004127"/>
            <a:ext cx="3174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Pilgrim Hall windows deteriorating and leaking air into the building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6592346" y="5992723"/>
            <a:ext cx="3240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Dark, discolored </a:t>
            </a:r>
            <a:r>
              <a:rPr lang="en-US" sz="1600" dirty="0" err="1" smtClean="0"/>
              <a:t>plexiglass</a:t>
            </a:r>
            <a:r>
              <a:rPr lang="en-US" sz="1600" dirty="0" smtClean="0"/>
              <a:t> removed from 50% of stained glass windows.  Time to complete the job.</a:t>
            </a:r>
            <a:endParaRPr lang="en-US" sz="16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907" y="1341524"/>
            <a:ext cx="3171924" cy="21008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859" y="4012613"/>
            <a:ext cx="1041577" cy="20251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0360" y="4012613"/>
            <a:ext cx="3135472" cy="2010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7908" y="4012613"/>
            <a:ext cx="2206936" cy="20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426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16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219"/>
          <a:stretch/>
        </p:blipFill>
        <p:spPr>
          <a:xfrm>
            <a:off x="1123600" y="354842"/>
            <a:ext cx="10354235" cy="574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36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66644" y="1157844"/>
            <a:ext cx="6858000" cy="454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99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55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4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09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97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87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30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38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Before shots of warped and </a:t>
            </a:r>
            <a:br>
              <a:rPr lang="en-US" dirty="0" smtClean="0"/>
            </a:br>
            <a:r>
              <a:rPr lang="en-US" dirty="0" smtClean="0"/>
              <a:t>leaking windows – mostly from balcony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699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202</Words>
  <Application>Microsoft Office PowerPoint</Application>
  <PresentationFormat>Widescreen</PresentationFormat>
  <Paragraphs>28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Bahnschrift SemiBold</vt:lpstr>
      <vt:lpstr>Calibri</vt:lpstr>
      <vt:lpstr>Calibri Light</vt:lpstr>
      <vt:lpstr>Office Theme</vt:lpstr>
      <vt:lpstr>Exterior in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Before shots of warped and  leaking windows – mostly from balcony</vt:lpstr>
      <vt:lpstr>PowerPoint Presentation</vt:lpstr>
      <vt:lpstr>PowerPoint Presentation</vt:lpstr>
      <vt:lpstr>PowerPoint Presentation</vt:lpstr>
      <vt:lpstr>PowerPoint Presentation</vt:lpstr>
      <vt:lpstr>Window removed and taken  to studios for work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</cp:revision>
  <dcterms:created xsi:type="dcterms:W3CDTF">2018-09-03T19:52:56Z</dcterms:created>
  <dcterms:modified xsi:type="dcterms:W3CDTF">2018-09-03T20:33:56Z</dcterms:modified>
</cp:coreProperties>
</file>