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4000"/>
  <p:notesSz cx="6858000" cy="9144000"/>
  <p:embeddedFontLs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Gy37IPrrH55Y4RO+FKjfhikNA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7.xml"/><Relationship Id="rId33" Type="http://schemas.openxmlformats.org/officeDocument/2006/relationships/font" Target="fonts/HelveticaNeue-boldItalic.fntdata"/><Relationship Id="rId10" Type="http://schemas.openxmlformats.org/officeDocument/2006/relationships/slide" Target="slides/slide6.xml"/><Relationship Id="rId32"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7"/>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11" name="Google Shape;11;p27"/>
          <p:cNvSpPr txBox="1"/>
          <p:nvPr>
            <p:ph type="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0800"/>
              <a:buFont typeface="Helvetica Neue"/>
              <a:buNone/>
              <a:defRPr sz="108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2" name="Google Shape;12;p27"/>
          <p:cNvSpPr txBox="1"/>
          <p:nvPr>
            <p:ph idx="2" type="body"/>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400"/>
              <a:buFont typeface="Helvetica Neue"/>
              <a:buNone/>
              <a:defRPr sz="5400"/>
            </a:lvl1pPr>
            <a:lvl2pPr indent="-228600" lvl="1" marL="914400" algn="l">
              <a:lnSpc>
                <a:spcPct val="100000"/>
              </a:lnSpc>
              <a:spcBef>
                <a:spcPts val="0"/>
              </a:spcBef>
              <a:spcAft>
                <a:spcPts val="0"/>
              </a:spcAft>
              <a:buClr>
                <a:srgbClr val="000000"/>
              </a:buClr>
              <a:buSzPts val="5400"/>
              <a:buFont typeface="Helvetica Neue"/>
              <a:buNone/>
              <a:defRPr sz="5400"/>
            </a:lvl2pPr>
            <a:lvl3pPr indent="-228600" lvl="2" marL="1371600" algn="l">
              <a:lnSpc>
                <a:spcPct val="100000"/>
              </a:lnSpc>
              <a:spcBef>
                <a:spcPts val="0"/>
              </a:spcBef>
              <a:spcAft>
                <a:spcPts val="0"/>
              </a:spcAft>
              <a:buClr>
                <a:srgbClr val="000000"/>
              </a:buClr>
              <a:buSzPts val="5400"/>
              <a:buFont typeface="Helvetica Neue"/>
              <a:buNone/>
              <a:defRPr sz="5400"/>
            </a:lvl3pPr>
            <a:lvl4pPr indent="-228600" lvl="3" marL="1828800" algn="l">
              <a:lnSpc>
                <a:spcPct val="100000"/>
              </a:lnSpc>
              <a:spcBef>
                <a:spcPts val="0"/>
              </a:spcBef>
              <a:spcAft>
                <a:spcPts val="0"/>
              </a:spcAft>
              <a:buClr>
                <a:srgbClr val="000000"/>
              </a:buClr>
              <a:buSzPts val="5400"/>
              <a:buFont typeface="Helvetica Neue"/>
              <a:buNone/>
              <a:defRPr sz="5400"/>
            </a:lvl4pPr>
            <a:lvl5pPr indent="-228600" lvl="4" marL="2286000" algn="l">
              <a:lnSpc>
                <a:spcPct val="100000"/>
              </a:lnSpc>
              <a:spcBef>
                <a:spcPts val="0"/>
              </a:spcBef>
              <a:spcAft>
                <a:spcPts val="0"/>
              </a:spcAft>
              <a:buClr>
                <a:srgbClr val="000000"/>
              </a:buClr>
              <a:buSzPts val="5400"/>
              <a:buFont typeface="Helvetica Neue"/>
              <a:buNone/>
              <a:defRPr sz="5400"/>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13" name="Google Shape;13;p2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50" name="Shape 50"/>
        <p:cNvGrpSpPr/>
        <p:nvPr/>
      </p:nvGrpSpPr>
      <p:grpSpPr>
        <a:xfrm>
          <a:off x="0" y="0"/>
          <a:ext cx="0" cy="0"/>
          <a:chOff x="0" y="0"/>
          <a:chExt cx="0" cy="0"/>
        </a:xfrm>
      </p:grpSpPr>
      <p:sp>
        <p:nvSpPr>
          <p:cNvPr id="51" name="Google Shape;51;p36"/>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150000"/>
              </a:lnSpc>
              <a:spcBef>
                <a:spcPts val="1800"/>
              </a:spcBef>
              <a:spcAft>
                <a:spcPts val="0"/>
              </a:spcAft>
              <a:buClr>
                <a:srgbClr val="000000"/>
              </a:buClr>
              <a:buSzPts val="2214"/>
              <a:buChar char="•"/>
              <a:defRPr/>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52" name="Google Shape;52;p3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53" name="Shape 53"/>
        <p:cNvGrpSpPr/>
        <p:nvPr/>
      </p:nvGrpSpPr>
      <p:grpSpPr>
        <a:xfrm>
          <a:off x="0" y="0"/>
          <a:ext cx="0" cy="0"/>
          <a:chOff x="0" y="0"/>
          <a:chExt cx="0" cy="0"/>
        </a:xfrm>
      </p:grpSpPr>
      <p:sp>
        <p:nvSpPr>
          <p:cNvPr id="54" name="Google Shape;54;p37"/>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0800"/>
              <a:buFont typeface="Helvetica Neue"/>
              <a:buNone/>
              <a:defRPr b="0" i="1" sz="1080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5" name="Google Shape;55;p37"/>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56" name="Shape 56"/>
        <p:cNvGrpSpPr/>
        <p:nvPr/>
      </p:nvGrpSpPr>
      <p:grpSpPr>
        <a:xfrm>
          <a:off x="0" y="0"/>
          <a:ext cx="0" cy="0"/>
          <a:chOff x="0" y="0"/>
          <a:chExt cx="0" cy="0"/>
        </a:xfrm>
      </p:grpSpPr>
      <p:sp>
        <p:nvSpPr>
          <p:cNvPr id="57" name="Google Shape;57;p38"/>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58" name="Google Shape;58;p3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59" name="Shape 59"/>
        <p:cNvGrpSpPr/>
        <p:nvPr/>
      </p:nvGrpSpPr>
      <p:grpSpPr>
        <a:xfrm>
          <a:off x="0" y="0"/>
          <a:ext cx="0" cy="0"/>
          <a:chOff x="0" y="0"/>
          <a:chExt cx="0" cy="0"/>
        </a:xfrm>
      </p:grpSpPr>
      <p:sp>
        <p:nvSpPr>
          <p:cNvPr id="60" name="Google Shape;60;p39"/>
          <p:cNvSpPr txBox="1"/>
          <p:nvPr>
            <p:ph idx="1" type="body"/>
          </p:nvPr>
        </p:nvSpPr>
        <p:spPr>
          <a:xfrm>
            <a:off x="1206500" y="1075927"/>
            <a:ext cx="21971000" cy="7241584"/>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25000"/>
              <a:buFont typeface="Helvetica Neue"/>
              <a:buNone/>
              <a:defRPr b="1" sz="25000"/>
            </a:lvl1pPr>
            <a:lvl2pPr indent="-228600" lvl="1" marL="914400" algn="ctr">
              <a:lnSpc>
                <a:spcPct val="80000"/>
              </a:lnSpc>
              <a:spcBef>
                <a:spcPts val="0"/>
              </a:spcBef>
              <a:spcAft>
                <a:spcPts val="0"/>
              </a:spcAft>
              <a:buClr>
                <a:srgbClr val="000000"/>
              </a:buClr>
              <a:buSzPts val="25000"/>
              <a:buFont typeface="Helvetica Neue"/>
              <a:buNone/>
              <a:defRPr b="1" sz="25000"/>
            </a:lvl2pPr>
            <a:lvl3pPr indent="-228600" lvl="2" marL="1371600" algn="ctr">
              <a:lnSpc>
                <a:spcPct val="80000"/>
              </a:lnSpc>
              <a:spcBef>
                <a:spcPts val="0"/>
              </a:spcBef>
              <a:spcAft>
                <a:spcPts val="0"/>
              </a:spcAft>
              <a:buClr>
                <a:srgbClr val="000000"/>
              </a:buClr>
              <a:buSzPts val="25000"/>
              <a:buFont typeface="Helvetica Neue"/>
              <a:buNone/>
              <a:defRPr b="1" sz="25000"/>
            </a:lvl3pPr>
            <a:lvl4pPr indent="-228600" lvl="3" marL="1828800" algn="ctr">
              <a:lnSpc>
                <a:spcPct val="80000"/>
              </a:lnSpc>
              <a:spcBef>
                <a:spcPts val="0"/>
              </a:spcBef>
              <a:spcAft>
                <a:spcPts val="0"/>
              </a:spcAft>
              <a:buClr>
                <a:srgbClr val="000000"/>
              </a:buClr>
              <a:buSzPts val="25000"/>
              <a:buFont typeface="Helvetica Neue"/>
              <a:buNone/>
              <a:defRPr b="1" sz="25000"/>
            </a:lvl4pPr>
            <a:lvl5pPr indent="-228600" lvl="4" marL="2286000" algn="ctr">
              <a:lnSpc>
                <a:spcPct val="80000"/>
              </a:lnSpc>
              <a:spcBef>
                <a:spcPts val="0"/>
              </a:spcBef>
              <a:spcAft>
                <a:spcPts val="0"/>
              </a:spcAft>
              <a:buClr>
                <a:srgbClr val="000000"/>
              </a:buClr>
              <a:buSzPts val="25000"/>
              <a:buFont typeface="Helvetica Neue"/>
              <a:buNone/>
              <a:defRPr b="1" sz="25000"/>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61" name="Google Shape;61;p39"/>
          <p:cNvSpPr txBox="1"/>
          <p:nvPr>
            <p:ph idx="2" type="body"/>
          </p:nvPr>
        </p:nvSpPr>
        <p:spPr>
          <a:xfrm>
            <a:off x="1206500" y="8262180"/>
            <a:ext cx="21971000" cy="93478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0000"/>
              </a:buClr>
              <a:buSzPts val="5500"/>
              <a:buFont typeface="Helvetica Neue"/>
              <a:buNone/>
              <a:defRPr b="1" sz="5500"/>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62" name="Google Shape;62;p3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63" name="Shape 63"/>
        <p:cNvGrpSpPr/>
        <p:nvPr/>
      </p:nvGrpSpPr>
      <p:grpSpPr>
        <a:xfrm>
          <a:off x="0" y="0"/>
          <a:ext cx="0" cy="0"/>
          <a:chOff x="0" y="0"/>
          <a:chExt cx="0" cy="0"/>
        </a:xfrm>
      </p:grpSpPr>
      <p:sp>
        <p:nvSpPr>
          <p:cNvPr id="64" name="Google Shape;64;p40"/>
          <p:cNvSpPr txBox="1"/>
          <p:nvPr>
            <p:ph idx="1" type="body"/>
          </p:nvPr>
        </p:nvSpPr>
        <p:spPr>
          <a:xfrm>
            <a:off x="2430025" y="10675453"/>
            <a:ext cx="20200052"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65" name="Google Shape;65;p40"/>
          <p:cNvSpPr txBox="1"/>
          <p:nvPr>
            <p:ph idx="2" type="body"/>
          </p:nvPr>
        </p:nvSpPr>
        <p:spPr>
          <a:xfrm>
            <a:off x="1753923" y="4939860"/>
            <a:ext cx="20876154" cy="3836280"/>
          </a:xfrm>
          <a:prstGeom prst="rect">
            <a:avLst/>
          </a:prstGeom>
          <a:noFill/>
          <a:ln>
            <a:noFill/>
          </a:ln>
        </p:spPr>
        <p:txBody>
          <a:bodyPr anchorCtr="0" anchor="t" bIns="50800" lIns="50800" spcFirstLastPara="1" rIns="50800" wrap="square" tIns="50800">
            <a:normAutofit/>
          </a:bodyPr>
          <a:lstStyle>
            <a:lvl1pPr indent="-228600" lvl="0" marL="4572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66" name="Google Shape;66;p4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67" name="Shape 67"/>
        <p:cNvGrpSpPr/>
        <p:nvPr/>
      </p:nvGrpSpPr>
      <p:grpSpPr>
        <a:xfrm>
          <a:off x="0" y="0"/>
          <a:ext cx="0" cy="0"/>
          <a:chOff x="0" y="0"/>
          <a:chExt cx="0" cy="0"/>
        </a:xfrm>
      </p:grpSpPr>
      <p:sp>
        <p:nvSpPr>
          <p:cNvPr id="68" name="Google Shape;68;p41"/>
          <p:cNvSpPr/>
          <p:nvPr>
            <p:ph idx="2" type="pic"/>
          </p:nvPr>
        </p:nvSpPr>
        <p:spPr>
          <a:xfrm>
            <a:off x="15417800" y="1270000"/>
            <a:ext cx="8144934" cy="5410200"/>
          </a:xfrm>
          <a:prstGeom prst="rect">
            <a:avLst/>
          </a:prstGeom>
          <a:noFill/>
          <a:ln>
            <a:noFill/>
          </a:ln>
        </p:spPr>
      </p:sp>
      <p:sp>
        <p:nvSpPr>
          <p:cNvPr id="69" name="Google Shape;69;p41"/>
          <p:cNvSpPr/>
          <p:nvPr>
            <p:ph idx="3" type="pic"/>
          </p:nvPr>
        </p:nvSpPr>
        <p:spPr>
          <a:xfrm>
            <a:off x="15443200" y="7086600"/>
            <a:ext cx="8138580" cy="5422900"/>
          </a:xfrm>
          <a:prstGeom prst="rect">
            <a:avLst/>
          </a:prstGeom>
          <a:noFill/>
          <a:ln>
            <a:noFill/>
          </a:ln>
        </p:spPr>
      </p:sp>
      <p:sp>
        <p:nvSpPr>
          <p:cNvPr id="70" name="Google Shape;70;p41"/>
          <p:cNvSpPr/>
          <p:nvPr>
            <p:ph idx="4" type="pic"/>
          </p:nvPr>
        </p:nvSpPr>
        <p:spPr>
          <a:xfrm>
            <a:off x="-124635" y="1270000"/>
            <a:ext cx="16840169" cy="11243712"/>
          </a:xfrm>
          <a:prstGeom prst="rect">
            <a:avLst/>
          </a:prstGeom>
          <a:noFill/>
          <a:ln>
            <a:noFill/>
          </a:ln>
        </p:spPr>
      </p:sp>
      <p:sp>
        <p:nvSpPr>
          <p:cNvPr id="71" name="Google Shape;71;p4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type="tx">
  <p:cSld name="TITLE_AND_BODY">
    <p:spTree>
      <p:nvGrpSpPr>
        <p:cNvPr id="14" name="Shape 14"/>
        <p:cNvGrpSpPr/>
        <p:nvPr/>
      </p:nvGrpSpPr>
      <p:grpSpPr>
        <a:xfrm>
          <a:off x="0" y="0"/>
          <a:ext cx="0" cy="0"/>
          <a:chOff x="0" y="0"/>
          <a:chExt cx="0" cy="0"/>
        </a:xfrm>
      </p:grpSpPr>
      <p:sp>
        <p:nvSpPr>
          <p:cNvPr id="15" name="Google Shape;15;p28"/>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6" name="Google Shape;16;p28"/>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400"/>
              <a:buFont typeface="Helvetica Neue"/>
              <a:buNone/>
              <a:defRPr sz="5400"/>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17" name="Google Shape;17;p28"/>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150000"/>
              </a:lnSpc>
              <a:spcBef>
                <a:spcPts val="1800"/>
              </a:spcBef>
              <a:spcAft>
                <a:spcPts val="0"/>
              </a:spcAft>
              <a:buClr>
                <a:srgbClr val="000000"/>
              </a:buClr>
              <a:buSzPts val="2214"/>
              <a:buChar char="•"/>
              <a:defRPr/>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18" name="Google Shape;18;p2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9" name="Shape 19"/>
        <p:cNvGrpSpPr/>
        <p:nvPr/>
      </p:nvGrpSpPr>
      <p:grpSpPr>
        <a:xfrm>
          <a:off x="0" y="0"/>
          <a:ext cx="0" cy="0"/>
          <a:chOff x="0" y="0"/>
          <a:chExt cx="0" cy="0"/>
        </a:xfrm>
      </p:grpSpPr>
      <p:sp>
        <p:nvSpPr>
          <p:cNvPr id="20" name="Google Shape;20;p29"/>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1" name="Google Shape;21;p29"/>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400"/>
              <a:buFont typeface="Helvetica Neue"/>
              <a:buNone/>
              <a:defRPr sz="5400"/>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22" name="Google Shape;22;p29"/>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vl1pPr>
            <a:lvl2pPr indent="-228600" lvl="1" marL="914400" algn="l">
              <a:lnSpc>
                <a:spcPct val="100000"/>
              </a:lnSpc>
              <a:spcBef>
                <a:spcPts val="1800"/>
              </a:spcBef>
              <a:spcAft>
                <a:spcPts val="0"/>
              </a:spcAft>
              <a:buClr>
                <a:srgbClr val="000000"/>
              </a:buClr>
              <a:buSzPts val="5500"/>
              <a:buFont typeface="Helvetica Neue"/>
              <a:buNone/>
              <a:defRPr sz="5500"/>
            </a:lvl2pPr>
            <a:lvl3pPr indent="-228600" lvl="2" marL="1371600" algn="l">
              <a:lnSpc>
                <a:spcPct val="100000"/>
              </a:lnSpc>
              <a:spcBef>
                <a:spcPts val="1800"/>
              </a:spcBef>
              <a:spcAft>
                <a:spcPts val="0"/>
              </a:spcAft>
              <a:buClr>
                <a:srgbClr val="000000"/>
              </a:buClr>
              <a:buSzPts val="5500"/>
              <a:buFont typeface="Helvetica Neue"/>
              <a:buNone/>
              <a:defRPr sz="5500"/>
            </a:lvl3pPr>
            <a:lvl4pPr indent="-228600" lvl="3" marL="1828800" algn="l">
              <a:lnSpc>
                <a:spcPct val="100000"/>
              </a:lnSpc>
              <a:spcBef>
                <a:spcPts val="1800"/>
              </a:spcBef>
              <a:spcAft>
                <a:spcPts val="0"/>
              </a:spcAft>
              <a:buClr>
                <a:srgbClr val="000000"/>
              </a:buClr>
              <a:buSzPts val="5500"/>
              <a:buFont typeface="Helvetica Neue"/>
              <a:buNone/>
              <a:defRPr sz="5500"/>
            </a:lvl4pPr>
            <a:lvl5pPr indent="-228600" lvl="4" marL="2286000" algn="l">
              <a:lnSpc>
                <a:spcPct val="100000"/>
              </a:lnSpc>
              <a:spcBef>
                <a:spcPts val="1800"/>
              </a:spcBef>
              <a:spcAft>
                <a:spcPts val="0"/>
              </a:spcAft>
              <a:buClr>
                <a:srgbClr val="000000"/>
              </a:buClr>
              <a:buSzPts val="5500"/>
              <a:buFont typeface="Helvetica Neue"/>
              <a:buNone/>
              <a:defRPr sz="5500"/>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23" name="Google Shape;23;p2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24" name="Shape 24"/>
        <p:cNvGrpSpPr/>
        <p:nvPr/>
      </p:nvGrpSpPr>
      <p:grpSpPr>
        <a:xfrm>
          <a:off x="0" y="0"/>
          <a:ext cx="0" cy="0"/>
          <a:chOff x="0" y="0"/>
          <a:chExt cx="0" cy="0"/>
        </a:xfrm>
      </p:grpSpPr>
      <p:sp>
        <p:nvSpPr>
          <p:cNvPr id="25" name="Google Shape;25;p30"/>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400"/>
              <a:buFont typeface="Helvetica Neue"/>
              <a:buNone/>
              <a:defRPr sz="5400"/>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26" name="Google Shape;26;p30"/>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150000"/>
              </a:lnSpc>
              <a:spcBef>
                <a:spcPts val="1800"/>
              </a:spcBef>
              <a:spcAft>
                <a:spcPts val="0"/>
              </a:spcAft>
              <a:buClr>
                <a:srgbClr val="000000"/>
              </a:buClr>
              <a:buSzPts val="2214"/>
              <a:buChar char="•"/>
              <a:defRPr/>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27" name="Google Shape;27;p30"/>
          <p:cNvSpPr/>
          <p:nvPr>
            <p:ph idx="3" type="pic"/>
          </p:nvPr>
        </p:nvSpPr>
        <p:spPr>
          <a:xfrm>
            <a:off x="9271000" y="1263848"/>
            <a:ext cx="16773843" cy="11188205"/>
          </a:xfrm>
          <a:prstGeom prst="rect">
            <a:avLst/>
          </a:prstGeom>
          <a:noFill/>
          <a:ln>
            <a:noFill/>
          </a:ln>
        </p:spPr>
      </p:sp>
      <p:sp>
        <p:nvSpPr>
          <p:cNvPr id="28" name="Google Shape;28;p30"/>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9" name="Google Shape;29;p3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31"/>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2" name="Google Shape;32;p31"/>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400"/>
              <a:buFont typeface="Helvetica Neue"/>
              <a:buNone/>
              <a:defRPr sz="5400"/>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33" name="Google Shape;33;p3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bg>
      <p:bgPr>
        <a:solidFill>
          <a:srgbClr val="FFFFFF"/>
        </a:solidFill>
      </p:bgPr>
    </p:bg>
    <p:spTree>
      <p:nvGrpSpPr>
        <p:cNvPr id="34" name="Shape 34"/>
        <p:cNvGrpSpPr/>
        <p:nvPr/>
      </p:nvGrpSpPr>
      <p:grpSpPr>
        <a:xfrm>
          <a:off x="0" y="0"/>
          <a:ext cx="0" cy="0"/>
          <a:chOff x="0" y="0"/>
          <a:chExt cx="0" cy="0"/>
        </a:xfrm>
      </p:grpSpPr>
      <p:sp>
        <p:nvSpPr>
          <p:cNvPr id="35" name="Google Shape;35;p32"/>
          <p:cNvSpPr/>
          <p:nvPr>
            <p:ph idx="2" type="pic"/>
          </p:nvPr>
        </p:nvSpPr>
        <p:spPr>
          <a:xfrm>
            <a:off x="0" y="-1282700"/>
            <a:ext cx="24384000" cy="16281400"/>
          </a:xfrm>
          <a:prstGeom prst="rect">
            <a:avLst/>
          </a:prstGeom>
          <a:noFill/>
          <a:ln>
            <a:noFill/>
          </a:ln>
        </p:spPr>
      </p:sp>
      <p:sp>
        <p:nvSpPr>
          <p:cNvPr id="36" name="Google Shape;36;p3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marR="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marR="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marR="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marR="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marR="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marR="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marR="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marR="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7" name="Shape 37"/>
        <p:cNvGrpSpPr/>
        <p:nvPr/>
      </p:nvGrpSpPr>
      <p:grpSpPr>
        <a:xfrm>
          <a:off x="0" y="0"/>
          <a:ext cx="0" cy="0"/>
          <a:chOff x="0" y="0"/>
          <a:chExt cx="0" cy="0"/>
        </a:xfrm>
      </p:grpSpPr>
      <p:sp>
        <p:nvSpPr>
          <p:cNvPr id="38" name="Google Shape;38;p3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 &amp; Photo">
    <p:bg>
      <p:bgPr>
        <a:solidFill>
          <a:srgbClr val="FFFFFF"/>
        </a:solidFill>
      </p:bgPr>
    </p:bg>
    <p:spTree>
      <p:nvGrpSpPr>
        <p:cNvPr id="39" name="Shape 39"/>
        <p:cNvGrpSpPr/>
        <p:nvPr/>
      </p:nvGrpSpPr>
      <p:grpSpPr>
        <a:xfrm>
          <a:off x="0" y="0"/>
          <a:ext cx="0" cy="0"/>
          <a:chOff x="0" y="0"/>
          <a:chExt cx="0" cy="0"/>
        </a:xfrm>
      </p:grpSpPr>
      <p:sp>
        <p:nvSpPr>
          <p:cNvPr id="40" name="Google Shape;40;p34"/>
          <p:cNvSpPr/>
          <p:nvPr>
            <p:ph idx="2" type="pic"/>
          </p:nvPr>
        </p:nvSpPr>
        <p:spPr>
          <a:xfrm>
            <a:off x="0" y="-1270000"/>
            <a:ext cx="24384000" cy="16272934"/>
          </a:xfrm>
          <a:prstGeom prst="rect">
            <a:avLst/>
          </a:prstGeom>
          <a:noFill/>
          <a:ln>
            <a:noFill/>
          </a:ln>
        </p:spPr>
      </p:sp>
      <p:sp>
        <p:nvSpPr>
          <p:cNvPr id="41" name="Google Shape;41;p34"/>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0800"/>
              <a:buFont typeface="Helvetica Neue"/>
              <a:buNone/>
              <a:defRPr sz="108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2" name="Google Shape;42;p34"/>
          <p:cNvSpPr txBox="1"/>
          <p:nvPr>
            <p:ph idx="1" type="body"/>
          </p:nvPr>
        </p:nvSpPr>
        <p:spPr>
          <a:xfrm>
            <a:off x="1207690" y="1106137"/>
            <a:ext cx="21968621"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150000"/>
              </a:lnSpc>
              <a:spcBef>
                <a:spcPts val="1800"/>
              </a:spcBef>
              <a:spcAft>
                <a:spcPts val="0"/>
              </a:spcAft>
              <a:buClr>
                <a:srgbClr val="000000"/>
              </a:buClr>
              <a:buSzPts val="2214"/>
              <a:buChar char="•"/>
              <a:defRPr/>
            </a:lvl2pPr>
            <a:lvl3pPr indent="-369189" lvl="2" marL="1371600" algn="l">
              <a:lnSpc>
                <a:spcPct val="150000"/>
              </a:lnSpc>
              <a:spcBef>
                <a:spcPts val="1800"/>
              </a:spcBef>
              <a:spcAft>
                <a:spcPts val="0"/>
              </a:spcAft>
              <a:buClr>
                <a:srgbClr val="000000"/>
              </a:buClr>
              <a:buSzPts val="2214"/>
              <a:buChar char="•"/>
              <a:defRPr/>
            </a:lvl3pPr>
            <a:lvl4pPr indent="-369189" lvl="3" marL="1828800" algn="l">
              <a:lnSpc>
                <a:spcPct val="150000"/>
              </a:lnSpc>
              <a:spcBef>
                <a:spcPts val="1800"/>
              </a:spcBef>
              <a:spcAft>
                <a:spcPts val="0"/>
              </a:spcAft>
              <a:buClr>
                <a:srgbClr val="000000"/>
              </a:buClr>
              <a:buSzPts val="2214"/>
              <a:buChar char="•"/>
              <a:defRPr/>
            </a:lvl4pPr>
            <a:lvl5pPr indent="-369189" lvl="4" marL="2286000" algn="l">
              <a:lnSpc>
                <a:spcPct val="150000"/>
              </a:lnSpc>
              <a:spcBef>
                <a:spcPts val="1800"/>
              </a:spcBef>
              <a:spcAft>
                <a:spcPts val="0"/>
              </a:spcAft>
              <a:buClr>
                <a:srgbClr val="000000"/>
              </a:buClr>
              <a:buSzPts val="2214"/>
              <a:buChar char="•"/>
              <a:defRPr/>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43" name="Google Shape;43;p34"/>
          <p:cNvSpPr txBox="1"/>
          <p:nvPr>
            <p:ph idx="3" type="body"/>
          </p:nvPr>
        </p:nvSpPr>
        <p:spPr>
          <a:xfrm>
            <a:off x="1206500" y="11609910"/>
            <a:ext cx="21971000" cy="111695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400"/>
              <a:buFont typeface="Helvetica Neue"/>
              <a:buNone/>
              <a:defRPr sz="5400"/>
            </a:lvl1pPr>
            <a:lvl2pPr indent="-228600" lvl="1" marL="914400" algn="l">
              <a:lnSpc>
                <a:spcPct val="100000"/>
              </a:lnSpc>
              <a:spcBef>
                <a:spcPts val="0"/>
              </a:spcBef>
              <a:spcAft>
                <a:spcPts val="0"/>
              </a:spcAft>
              <a:buClr>
                <a:srgbClr val="000000"/>
              </a:buClr>
              <a:buSzPts val="5400"/>
              <a:buFont typeface="Helvetica Neue"/>
              <a:buNone/>
              <a:defRPr sz="5400"/>
            </a:lvl2pPr>
            <a:lvl3pPr indent="-228600" lvl="2" marL="1371600" algn="l">
              <a:lnSpc>
                <a:spcPct val="100000"/>
              </a:lnSpc>
              <a:spcBef>
                <a:spcPts val="0"/>
              </a:spcBef>
              <a:spcAft>
                <a:spcPts val="0"/>
              </a:spcAft>
              <a:buClr>
                <a:srgbClr val="000000"/>
              </a:buClr>
              <a:buSzPts val="5400"/>
              <a:buFont typeface="Helvetica Neue"/>
              <a:buNone/>
              <a:defRPr sz="5400"/>
            </a:lvl3pPr>
            <a:lvl4pPr indent="-228600" lvl="3" marL="1828800" algn="l">
              <a:lnSpc>
                <a:spcPct val="100000"/>
              </a:lnSpc>
              <a:spcBef>
                <a:spcPts val="0"/>
              </a:spcBef>
              <a:spcAft>
                <a:spcPts val="0"/>
              </a:spcAft>
              <a:buClr>
                <a:srgbClr val="000000"/>
              </a:buClr>
              <a:buSzPts val="5400"/>
              <a:buFont typeface="Helvetica Neue"/>
              <a:buNone/>
              <a:defRPr sz="5400"/>
            </a:lvl4pPr>
            <a:lvl5pPr indent="-228600" lvl="4" marL="2286000" algn="l">
              <a:lnSpc>
                <a:spcPct val="100000"/>
              </a:lnSpc>
              <a:spcBef>
                <a:spcPts val="0"/>
              </a:spcBef>
              <a:spcAft>
                <a:spcPts val="0"/>
              </a:spcAft>
              <a:buClr>
                <a:srgbClr val="000000"/>
              </a:buClr>
              <a:buSzPts val="5400"/>
              <a:buFont typeface="Helvetica Neue"/>
              <a:buNone/>
              <a:defRPr sz="5400"/>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44" name="Google Shape;44;p3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45" name="Shape 45"/>
        <p:cNvGrpSpPr/>
        <p:nvPr/>
      </p:nvGrpSpPr>
      <p:grpSpPr>
        <a:xfrm>
          <a:off x="0" y="0"/>
          <a:ext cx="0" cy="0"/>
          <a:chOff x="0" y="0"/>
          <a:chExt cx="0" cy="0"/>
        </a:xfrm>
      </p:grpSpPr>
      <p:sp>
        <p:nvSpPr>
          <p:cNvPr id="46" name="Google Shape;46;p35"/>
          <p:cNvSpPr/>
          <p:nvPr>
            <p:ph idx="2" type="pic"/>
          </p:nvPr>
        </p:nvSpPr>
        <p:spPr>
          <a:xfrm>
            <a:off x="9271000" y="1270000"/>
            <a:ext cx="16764000" cy="11176000"/>
          </a:xfrm>
          <a:prstGeom prst="rect">
            <a:avLst/>
          </a:prstGeom>
          <a:noFill/>
          <a:ln>
            <a:noFill/>
          </a:ln>
        </p:spPr>
      </p:sp>
      <p:sp>
        <p:nvSpPr>
          <p:cNvPr id="47" name="Google Shape;47;p35"/>
          <p:cNvSpPr txBox="1"/>
          <p:nvPr>
            <p:ph type="title"/>
          </p:nvPr>
        </p:nvSpPr>
        <p:spPr>
          <a:xfrm>
            <a:off x="1206500" y="1270000"/>
            <a:ext cx="9779000" cy="5882273"/>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8" name="Google Shape;48;p35"/>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400"/>
              <a:buFont typeface="Helvetica Neue"/>
              <a:buNone/>
              <a:defRPr sz="5400"/>
            </a:lvl1pPr>
            <a:lvl2pPr indent="-228600" lvl="1" marL="914400" algn="l">
              <a:lnSpc>
                <a:spcPct val="100000"/>
              </a:lnSpc>
              <a:spcBef>
                <a:spcPts val="0"/>
              </a:spcBef>
              <a:spcAft>
                <a:spcPts val="0"/>
              </a:spcAft>
              <a:buClr>
                <a:srgbClr val="000000"/>
              </a:buClr>
              <a:buSzPts val="5400"/>
              <a:buFont typeface="Helvetica Neue"/>
              <a:buNone/>
              <a:defRPr sz="5400"/>
            </a:lvl2pPr>
            <a:lvl3pPr indent="-228600" lvl="2" marL="1371600" algn="l">
              <a:lnSpc>
                <a:spcPct val="100000"/>
              </a:lnSpc>
              <a:spcBef>
                <a:spcPts val="0"/>
              </a:spcBef>
              <a:spcAft>
                <a:spcPts val="0"/>
              </a:spcAft>
              <a:buClr>
                <a:srgbClr val="000000"/>
              </a:buClr>
              <a:buSzPts val="5400"/>
              <a:buFont typeface="Helvetica Neue"/>
              <a:buNone/>
              <a:defRPr sz="5400"/>
            </a:lvl3pPr>
            <a:lvl4pPr indent="-228600" lvl="3" marL="1828800" algn="l">
              <a:lnSpc>
                <a:spcPct val="100000"/>
              </a:lnSpc>
              <a:spcBef>
                <a:spcPts val="0"/>
              </a:spcBef>
              <a:spcAft>
                <a:spcPts val="0"/>
              </a:spcAft>
              <a:buClr>
                <a:srgbClr val="000000"/>
              </a:buClr>
              <a:buSzPts val="5400"/>
              <a:buFont typeface="Helvetica Neue"/>
              <a:buNone/>
              <a:defRPr sz="5400"/>
            </a:lvl4pPr>
            <a:lvl5pPr indent="-228600" lvl="4" marL="2286000" algn="l">
              <a:lnSpc>
                <a:spcPct val="100000"/>
              </a:lnSpc>
              <a:spcBef>
                <a:spcPts val="0"/>
              </a:spcBef>
              <a:spcAft>
                <a:spcPts val="0"/>
              </a:spcAft>
              <a:buClr>
                <a:srgbClr val="000000"/>
              </a:buClr>
              <a:buSzPts val="5400"/>
              <a:buFont typeface="Helvetica Neue"/>
              <a:buNone/>
              <a:defRPr sz="5400"/>
            </a:lvl5pPr>
            <a:lvl6pPr indent="-369189" lvl="5" marL="2743200" algn="l">
              <a:lnSpc>
                <a:spcPct val="150000"/>
              </a:lnSpc>
              <a:spcBef>
                <a:spcPts val="1800"/>
              </a:spcBef>
              <a:spcAft>
                <a:spcPts val="0"/>
              </a:spcAft>
              <a:buClr>
                <a:srgbClr val="000000"/>
              </a:buClr>
              <a:buSzPts val="2214"/>
              <a:buChar char="•"/>
              <a:defRPr/>
            </a:lvl6pPr>
            <a:lvl7pPr indent="-369189" lvl="6" marL="3200400" algn="l">
              <a:lnSpc>
                <a:spcPct val="150000"/>
              </a:lnSpc>
              <a:spcBef>
                <a:spcPts val="1800"/>
              </a:spcBef>
              <a:spcAft>
                <a:spcPts val="0"/>
              </a:spcAft>
              <a:buClr>
                <a:srgbClr val="000000"/>
              </a:buClr>
              <a:buSzPts val="2214"/>
              <a:buChar char="•"/>
              <a:defRPr/>
            </a:lvl7pPr>
            <a:lvl8pPr indent="-369189" lvl="7" marL="3657600" algn="l">
              <a:lnSpc>
                <a:spcPct val="150000"/>
              </a:lnSpc>
              <a:spcBef>
                <a:spcPts val="1800"/>
              </a:spcBef>
              <a:spcAft>
                <a:spcPts val="0"/>
              </a:spcAft>
              <a:buClr>
                <a:srgbClr val="000000"/>
              </a:buClr>
              <a:buSzPts val="2214"/>
              <a:buChar char="•"/>
              <a:defRPr/>
            </a:lvl8pPr>
            <a:lvl9pPr indent="-369189" lvl="8" marL="4114800" algn="l">
              <a:lnSpc>
                <a:spcPct val="150000"/>
              </a:lnSpc>
              <a:spcBef>
                <a:spcPts val="1800"/>
              </a:spcBef>
              <a:spcAft>
                <a:spcPts val="0"/>
              </a:spcAft>
              <a:buClr>
                <a:srgbClr val="000000"/>
              </a:buClr>
              <a:buSzPts val="2214"/>
              <a:buChar char="•"/>
              <a:defRPr/>
            </a:lvl9pPr>
          </a:lstStyle>
          <a:p/>
        </p:txBody>
      </p:sp>
      <p:sp>
        <p:nvSpPr>
          <p:cNvPr id="49" name="Google Shape;49;p35"/>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7000"/>
              <a:buFont typeface="Helvetica Neue"/>
              <a:buNone/>
              <a:defRPr b="1" i="0" sz="70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7000"/>
              <a:buFont typeface="Helvetica Neue"/>
              <a:buNone/>
              <a:defRPr b="1" i="0" sz="70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7000"/>
              <a:buFont typeface="Helvetica Neue"/>
              <a:buNone/>
              <a:defRPr b="1" i="0" sz="70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7000"/>
              <a:buFont typeface="Helvetica Neue"/>
              <a:buNone/>
              <a:defRPr b="1" i="0" sz="70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7000"/>
              <a:buFont typeface="Helvetica Neue"/>
              <a:buNone/>
              <a:defRPr b="1" i="0" sz="70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7000"/>
              <a:buFont typeface="Helvetica Neue"/>
              <a:buNone/>
              <a:defRPr b="1" i="0" sz="70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7000"/>
              <a:buFont typeface="Helvetica Neue"/>
              <a:buNone/>
              <a:defRPr b="1" i="0" sz="70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7000"/>
              <a:buFont typeface="Helvetica Neue"/>
              <a:buNone/>
              <a:defRPr b="1" i="0" sz="70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7000"/>
              <a:buFont typeface="Helvetica Neue"/>
              <a:buNone/>
              <a:defRPr b="1" i="0" sz="7000" u="none" cap="none" strike="noStrike">
                <a:solidFill>
                  <a:srgbClr val="000000"/>
                </a:solidFill>
                <a:latin typeface="Helvetica Neue"/>
                <a:ea typeface="Helvetica Neue"/>
                <a:cs typeface="Helvetica Neue"/>
                <a:sym typeface="Helvetica Neue"/>
              </a:defRPr>
            </a:lvl9pPr>
          </a:lstStyle>
          <a:p/>
        </p:txBody>
      </p:sp>
      <p:sp>
        <p:nvSpPr>
          <p:cNvPr id="7" name="Google Shape;7;p26"/>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541020" lvl="0" marL="457200" marR="0" rtl="0" algn="l">
              <a:lnSpc>
                <a:spcPct val="150000"/>
              </a:lnSpc>
              <a:spcBef>
                <a:spcPts val="1800"/>
              </a:spcBef>
              <a:spcAft>
                <a:spcPts val="0"/>
              </a:spcAft>
              <a:buClr>
                <a:srgbClr val="000000"/>
              </a:buClr>
              <a:buSzPts val="4920"/>
              <a:buFont typeface="Helvetica Neue"/>
              <a:buChar char="•"/>
              <a:defRPr b="0" i="0" sz="4000" u="none" cap="none" strike="noStrike">
                <a:solidFill>
                  <a:srgbClr val="000000"/>
                </a:solidFill>
                <a:latin typeface="Helvetica Neue"/>
                <a:ea typeface="Helvetica Neue"/>
                <a:cs typeface="Helvetica Neue"/>
                <a:sym typeface="Helvetica Neue"/>
              </a:defRPr>
            </a:lvl1pPr>
            <a:lvl2pPr indent="-541020" lvl="1" marL="914400" marR="0" rtl="0" algn="l">
              <a:lnSpc>
                <a:spcPct val="150000"/>
              </a:lnSpc>
              <a:spcBef>
                <a:spcPts val="1800"/>
              </a:spcBef>
              <a:spcAft>
                <a:spcPts val="0"/>
              </a:spcAft>
              <a:buClr>
                <a:srgbClr val="000000"/>
              </a:buClr>
              <a:buSzPts val="4920"/>
              <a:buFont typeface="Helvetica Neue"/>
              <a:buChar char="•"/>
              <a:defRPr b="0" i="0" sz="4000" u="none" cap="none" strike="noStrike">
                <a:solidFill>
                  <a:srgbClr val="000000"/>
                </a:solidFill>
                <a:latin typeface="Helvetica Neue"/>
                <a:ea typeface="Helvetica Neue"/>
                <a:cs typeface="Helvetica Neue"/>
                <a:sym typeface="Helvetica Neue"/>
              </a:defRPr>
            </a:lvl2pPr>
            <a:lvl3pPr indent="-541020" lvl="2" marL="1371600" marR="0" rtl="0" algn="l">
              <a:lnSpc>
                <a:spcPct val="150000"/>
              </a:lnSpc>
              <a:spcBef>
                <a:spcPts val="1800"/>
              </a:spcBef>
              <a:spcAft>
                <a:spcPts val="0"/>
              </a:spcAft>
              <a:buClr>
                <a:srgbClr val="000000"/>
              </a:buClr>
              <a:buSzPts val="4920"/>
              <a:buFont typeface="Helvetica Neue"/>
              <a:buChar char="•"/>
              <a:defRPr b="0" i="0" sz="4000" u="none" cap="none" strike="noStrike">
                <a:solidFill>
                  <a:srgbClr val="000000"/>
                </a:solidFill>
                <a:latin typeface="Helvetica Neue"/>
                <a:ea typeface="Helvetica Neue"/>
                <a:cs typeface="Helvetica Neue"/>
                <a:sym typeface="Helvetica Neue"/>
              </a:defRPr>
            </a:lvl3pPr>
            <a:lvl4pPr indent="-541020" lvl="3" marL="1828800" marR="0" rtl="0" algn="l">
              <a:lnSpc>
                <a:spcPct val="150000"/>
              </a:lnSpc>
              <a:spcBef>
                <a:spcPts val="1800"/>
              </a:spcBef>
              <a:spcAft>
                <a:spcPts val="0"/>
              </a:spcAft>
              <a:buClr>
                <a:srgbClr val="000000"/>
              </a:buClr>
              <a:buSzPts val="4920"/>
              <a:buFont typeface="Helvetica Neue"/>
              <a:buChar char="•"/>
              <a:defRPr b="0" i="0" sz="4000" u="none" cap="none" strike="noStrike">
                <a:solidFill>
                  <a:srgbClr val="000000"/>
                </a:solidFill>
                <a:latin typeface="Helvetica Neue"/>
                <a:ea typeface="Helvetica Neue"/>
                <a:cs typeface="Helvetica Neue"/>
                <a:sym typeface="Helvetica Neue"/>
              </a:defRPr>
            </a:lvl4pPr>
            <a:lvl5pPr indent="-541020" lvl="4" marL="2286000" marR="0" rtl="0" algn="l">
              <a:lnSpc>
                <a:spcPct val="150000"/>
              </a:lnSpc>
              <a:spcBef>
                <a:spcPts val="1800"/>
              </a:spcBef>
              <a:spcAft>
                <a:spcPts val="0"/>
              </a:spcAft>
              <a:buClr>
                <a:srgbClr val="000000"/>
              </a:buClr>
              <a:buSzPts val="4920"/>
              <a:buFont typeface="Helvetica Neue"/>
              <a:buChar char="•"/>
              <a:defRPr b="0" i="0" sz="4000" u="none" cap="none" strike="noStrike">
                <a:solidFill>
                  <a:srgbClr val="000000"/>
                </a:solidFill>
                <a:latin typeface="Helvetica Neue"/>
                <a:ea typeface="Helvetica Neue"/>
                <a:cs typeface="Helvetica Neue"/>
                <a:sym typeface="Helvetica Neue"/>
              </a:defRPr>
            </a:lvl5pPr>
            <a:lvl6pPr indent="-541020" lvl="5" marL="2743200" marR="0" rtl="0" algn="l">
              <a:lnSpc>
                <a:spcPct val="150000"/>
              </a:lnSpc>
              <a:spcBef>
                <a:spcPts val="1800"/>
              </a:spcBef>
              <a:spcAft>
                <a:spcPts val="0"/>
              </a:spcAft>
              <a:buClr>
                <a:srgbClr val="000000"/>
              </a:buClr>
              <a:buSzPts val="4920"/>
              <a:buFont typeface="Helvetica Neue"/>
              <a:buChar char="•"/>
              <a:defRPr b="0" i="0" sz="4000" u="none" cap="none" strike="noStrike">
                <a:solidFill>
                  <a:srgbClr val="000000"/>
                </a:solidFill>
                <a:latin typeface="Helvetica Neue"/>
                <a:ea typeface="Helvetica Neue"/>
                <a:cs typeface="Helvetica Neue"/>
                <a:sym typeface="Helvetica Neue"/>
              </a:defRPr>
            </a:lvl6pPr>
            <a:lvl7pPr indent="-541020" lvl="6" marL="3200400" marR="0" rtl="0" algn="l">
              <a:lnSpc>
                <a:spcPct val="150000"/>
              </a:lnSpc>
              <a:spcBef>
                <a:spcPts val="1800"/>
              </a:spcBef>
              <a:spcAft>
                <a:spcPts val="0"/>
              </a:spcAft>
              <a:buClr>
                <a:srgbClr val="000000"/>
              </a:buClr>
              <a:buSzPts val="4920"/>
              <a:buFont typeface="Helvetica Neue"/>
              <a:buChar char="•"/>
              <a:defRPr b="0" i="0" sz="4000" u="none" cap="none" strike="noStrike">
                <a:solidFill>
                  <a:srgbClr val="000000"/>
                </a:solidFill>
                <a:latin typeface="Helvetica Neue"/>
                <a:ea typeface="Helvetica Neue"/>
                <a:cs typeface="Helvetica Neue"/>
                <a:sym typeface="Helvetica Neue"/>
              </a:defRPr>
            </a:lvl7pPr>
            <a:lvl8pPr indent="-541020" lvl="7" marL="3657600" marR="0" rtl="0" algn="l">
              <a:lnSpc>
                <a:spcPct val="150000"/>
              </a:lnSpc>
              <a:spcBef>
                <a:spcPts val="1800"/>
              </a:spcBef>
              <a:spcAft>
                <a:spcPts val="0"/>
              </a:spcAft>
              <a:buClr>
                <a:srgbClr val="000000"/>
              </a:buClr>
              <a:buSzPts val="4920"/>
              <a:buFont typeface="Helvetica Neue"/>
              <a:buChar char="•"/>
              <a:defRPr b="0" i="0" sz="4000" u="none" cap="none" strike="noStrike">
                <a:solidFill>
                  <a:srgbClr val="000000"/>
                </a:solidFill>
                <a:latin typeface="Helvetica Neue"/>
                <a:ea typeface="Helvetica Neue"/>
                <a:cs typeface="Helvetica Neue"/>
                <a:sym typeface="Helvetica Neue"/>
              </a:defRPr>
            </a:lvl8pPr>
            <a:lvl9pPr indent="-541020" lvl="8" marL="4114800" marR="0" rtl="0" algn="l">
              <a:lnSpc>
                <a:spcPct val="150000"/>
              </a:lnSpc>
              <a:spcBef>
                <a:spcPts val="1800"/>
              </a:spcBef>
              <a:spcAft>
                <a:spcPts val="0"/>
              </a:spcAft>
              <a:buClr>
                <a:srgbClr val="000000"/>
              </a:buClr>
              <a:buSzPts val="4920"/>
              <a:buFont typeface="Helvetica Neue"/>
              <a:buChar char="•"/>
              <a:defRPr b="0" i="0" sz="4000" u="none" cap="none" strike="noStrike">
                <a:solidFill>
                  <a:srgbClr val="000000"/>
                </a:solidFill>
                <a:latin typeface="Helvetica Neue"/>
                <a:ea typeface="Helvetica Neue"/>
                <a:cs typeface="Helvetica Neue"/>
                <a:sym typeface="Helvetica Neue"/>
              </a:defRPr>
            </a:lvl9pPr>
          </a:lstStyle>
          <a:p/>
        </p:txBody>
      </p:sp>
      <p:sp>
        <p:nvSpPr>
          <p:cNvPr id="8" name="Google Shape;8;p2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jp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prariemoon.com" TargetMode="External"/><Relationship Id="rId4" Type="http://schemas.openxmlformats.org/officeDocument/2006/relationships/hyperlink" Target="https://discover.wheatonlibrary.org/Union/Search?view=list&amp;searchIndex=Keyword&amp;searchSource=local&amp;lookfor=The%20Gardener%E2%80%99s%20Guide%20to%20Prairie%20Plants" TargetMode="External"/><Relationship Id="rId9" Type="http://schemas.openxmlformats.org/officeDocument/2006/relationships/hyperlink" Target="https://www.luc.edu/retreatcampus/programs/" TargetMode="External"/><Relationship Id="rId5" Type="http://schemas.openxmlformats.org/officeDocument/2006/relationships/hyperlink" Target="https://nativeplants.citizensforconservation.org/" TargetMode="External"/><Relationship Id="rId6" Type="http://schemas.openxmlformats.org/officeDocument/2006/relationships/hyperlink" Target="https://www.illinoiswildflowers.info/" TargetMode="External"/><Relationship Id="rId7" Type="http://schemas.openxmlformats.org/officeDocument/2006/relationships/hyperlink" Target="https://dupage.wildones.org/" TargetMode="External"/><Relationship Id="rId8" Type="http://schemas.openxmlformats.org/officeDocument/2006/relationships/hyperlink" Target="https://kanedupageswcd.org/k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illinoisplants.org/native-plant-sales/" TargetMode="External"/><Relationship Id="rId4" Type="http://schemas.openxmlformats.org/officeDocument/2006/relationships/hyperlink" Target="https://wheatonparkdistrict.com/events/native-illinois-plant-sale/" TargetMode="External"/><Relationship Id="rId5" Type="http://schemas.openxmlformats.org/officeDocument/2006/relationships/hyperlink" Target="https://www.dupageforest.org/things-to-do/calendar-of-events/native-plant-sale" TargetMode="External"/><Relationship Id="rId6" Type="http://schemas.openxmlformats.org/officeDocument/2006/relationships/hyperlink" Target="https://possibilityplace.com/" TargetMode="External"/><Relationship Id="rId7" Type="http://schemas.openxmlformats.org/officeDocument/2006/relationships/hyperlink" Target="http://prairieplantrevival.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5.xml"/><Relationship Id="rId4" Type="http://schemas.openxmlformats.org/officeDocument/2006/relationships/slide" Target="/ppt/slides/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prairieplantrevival.com"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nativeplantfinder.nwf.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
          <p:cNvSpPr txBox="1"/>
          <p:nvPr>
            <p:ph idx="1" type="body"/>
          </p:nvPr>
        </p:nvSpPr>
        <p:spPr>
          <a:xfrm>
            <a:off x="1206499" y="11839048"/>
            <a:ext cx="21971002" cy="636979"/>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3630"/>
              <a:buFont typeface="Helvetica Neue"/>
              <a:buNone/>
            </a:pPr>
            <a:r>
              <a:rPr lang="en-US" sz="3630"/>
              <a:t>Judy Grimes, February 15, 2026</a:t>
            </a:r>
            <a:endParaRPr/>
          </a:p>
        </p:txBody>
      </p:sp>
      <p:sp>
        <p:nvSpPr>
          <p:cNvPr id="77" name="Google Shape;77;p1"/>
          <p:cNvSpPr txBox="1"/>
          <p:nvPr>
            <p:ph idx="4294967295" type="ctrTitle"/>
          </p:nvPr>
        </p:nvSpPr>
        <p:spPr>
          <a:xfrm>
            <a:off x="1206496" y="2574991"/>
            <a:ext cx="12914826" cy="4648201"/>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000000"/>
              </a:buClr>
              <a:buSzPts val="10800"/>
              <a:buFont typeface="Helvetica Neue"/>
              <a:buNone/>
            </a:pPr>
            <a:r>
              <a:rPr b="1" i="0" lang="en-US" sz="10800" u="none" cap="none" strike="noStrike">
                <a:solidFill>
                  <a:srgbClr val="000000"/>
                </a:solidFill>
                <a:latin typeface="Helvetica Neue"/>
                <a:ea typeface="Helvetica Neue"/>
                <a:cs typeface="Helvetica Neue"/>
                <a:sym typeface="Helvetica Neue"/>
              </a:rPr>
              <a:t>Growing Native </a:t>
            </a:r>
            <a:endParaRPr/>
          </a:p>
        </p:txBody>
      </p:sp>
      <p:sp>
        <p:nvSpPr>
          <p:cNvPr id="78" name="Google Shape;78;p1"/>
          <p:cNvSpPr txBox="1"/>
          <p:nvPr>
            <p:ph idx="4294967295" type="subTitle"/>
          </p:nvPr>
        </p:nvSpPr>
        <p:spPr>
          <a:xfrm>
            <a:off x="1206500" y="7196865"/>
            <a:ext cx="12914819" cy="190500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1DAD01"/>
              </a:buClr>
              <a:buSzPts val="5400"/>
              <a:buFont typeface="Helvetica Neue"/>
              <a:buNone/>
            </a:pPr>
            <a:r>
              <a:rPr b="0" i="0" lang="en-US" sz="5400" u="none" cap="none" strike="noStrike">
                <a:solidFill>
                  <a:srgbClr val="1DAD01"/>
                </a:solidFill>
                <a:latin typeface="Helvetica Neue"/>
                <a:ea typeface="Helvetica Neue"/>
                <a:cs typeface="Helvetica Neue"/>
                <a:sym typeface="Helvetica Neue"/>
              </a:rPr>
              <a:t>Feeding Nature and Growing Biodiversity</a:t>
            </a:r>
            <a:endParaRPr/>
          </a:p>
        </p:txBody>
      </p:sp>
      <p:pic>
        <p:nvPicPr>
          <p:cNvPr descr="unnamed-2.jpg" id="79" name="Google Shape;79;p1"/>
          <p:cNvPicPr preferRelativeResize="0"/>
          <p:nvPr/>
        </p:nvPicPr>
        <p:blipFill rotWithShape="1">
          <a:blip r:embed="rId4">
            <a:alphaModFix/>
          </a:blip>
          <a:srcRect b="0" l="1452" r="5977" t="0"/>
          <a:stretch/>
        </p:blipFill>
        <p:spPr>
          <a:xfrm>
            <a:off x="14887704" y="-1"/>
            <a:ext cx="9522685" cy="13716001"/>
          </a:xfrm>
          <a:prstGeom prst="rect">
            <a:avLst/>
          </a:prstGeom>
          <a:noFill/>
          <a:ln>
            <a:noFill/>
          </a:ln>
        </p:spPr>
      </p:pic>
      <p:pic>
        <p:nvPicPr>
          <p:cNvPr descr="PPR_logo_final.png" id="80" name="Google Shape;80;p1"/>
          <p:cNvPicPr preferRelativeResize="0"/>
          <p:nvPr/>
        </p:nvPicPr>
        <p:blipFill rotWithShape="1">
          <a:blip r:embed="rId5">
            <a:alphaModFix/>
          </a:blip>
          <a:srcRect b="0" l="0" r="0" t="0"/>
          <a:stretch/>
        </p:blipFill>
        <p:spPr>
          <a:xfrm>
            <a:off x="1075934" y="679716"/>
            <a:ext cx="5456746" cy="29822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0"/>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p>
            <a:pPr indent="0" lvl="0" marL="0" marR="0" rtl="0" algn="ctr">
              <a:lnSpc>
                <a:spcPct val="80000"/>
              </a:lnSpc>
              <a:spcBef>
                <a:spcPts val="0"/>
              </a:spcBef>
              <a:spcAft>
                <a:spcPts val="0"/>
              </a:spcAft>
              <a:buClr>
                <a:srgbClr val="000000"/>
              </a:buClr>
              <a:buSzPts val="7000"/>
              <a:buFont typeface="Helvetica Neue"/>
              <a:buNone/>
            </a:pPr>
            <a:r>
              <a:rPr b="1" i="0" lang="en-US" sz="7000" u="none" cap="none" strike="noStrike">
                <a:solidFill>
                  <a:srgbClr val="000000"/>
                </a:solidFill>
                <a:latin typeface="Helvetica Neue"/>
                <a:ea typeface="Helvetica Neue"/>
                <a:cs typeface="Helvetica Neue"/>
                <a:sym typeface="Helvetica Neue"/>
              </a:rPr>
              <a:t>Start your native garden journey</a:t>
            </a:r>
            <a:endParaRPr/>
          </a:p>
        </p:txBody>
      </p:sp>
      <p:pic>
        <p:nvPicPr>
          <p:cNvPr descr="pasted-movie.png" id="135" name="Google Shape;135;p10"/>
          <p:cNvPicPr preferRelativeResize="0"/>
          <p:nvPr/>
        </p:nvPicPr>
        <p:blipFill rotWithShape="1">
          <a:blip r:embed="rId3">
            <a:alphaModFix/>
          </a:blip>
          <a:srcRect b="0" l="0" r="0" t="0"/>
          <a:stretch/>
        </p:blipFill>
        <p:spPr>
          <a:xfrm>
            <a:off x="8856285" y="4123792"/>
            <a:ext cx="6671429" cy="59599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txBox="1"/>
          <p:nvPr>
            <p:ph idx="1" type="body"/>
          </p:nvPr>
        </p:nvSpPr>
        <p:spPr>
          <a:xfrm>
            <a:off x="1206500" y="931119"/>
            <a:ext cx="21971100" cy="9348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Right Plant, Right Place</a:t>
            </a:r>
            <a:endParaRPr/>
          </a:p>
        </p:txBody>
      </p:sp>
      <p:sp>
        <p:nvSpPr>
          <p:cNvPr id="141" name="Google Shape;141;p11"/>
          <p:cNvSpPr txBox="1"/>
          <p:nvPr>
            <p:ph idx="2" type="body"/>
          </p:nvPr>
        </p:nvSpPr>
        <p:spPr>
          <a:xfrm>
            <a:off x="1206500" y="2323477"/>
            <a:ext cx="21971100" cy="10181100"/>
          </a:xfrm>
          <a:prstGeom prst="rect">
            <a:avLst/>
          </a:prstGeom>
          <a:noFill/>
          <a:ln>
            <a:noFill/>
          </a:ln>
        </p:spPr>
        <p:txBody>
          <a:bodyPr anchorCtr="0" anchor="t" bIns="50800" lIns="50800" spcFirstLastPara="1" rIns="50800" wrap="square" tIns="50800">
            <a:normAutofit/>
          </a:bodyPr>
          <a:lstStyle/>
          <a:p>
            <a:pPr indent="-508000" lvl="0" marL="508000" rtl="0" algn="l">
              <a:lnSpc>
                <a:spcPct val="150000"/>
              </a:lnSpc>
              <a:spcBef>
                <a:spcPts val="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The right plant in the right place is the first and most important step. Knowing the sun availability and soil dryness level determines which plants will grow and thrive in your sun and soil conditions.</a:t>
            </a:r>
            <a:endParaRPr/>
          </a:p>
          <a:p>
            <a:pPr indent="-508000" lvl="1" marL="1117600" rtl="0" algn="l">
              <a:lnSpc>
                <a:spcPct val="150000"/>
              </a:lnSpc>
              <a:spcBef>
                <a:spcPts val="1800"/>
              </a:spcBef>
              <a:spcAft>
                <a:spcPts val="0"/>
              </a:spcAft>
              <a:buClr>
                <a:srgbClr val="000000"/>
              </a:buClr>
              <a:buSzPts val="4920"/>
              <a:buFont typeface="Helvetica Neue"/>
              <a:buChar char="•"/>
            </a:pPr>
            <a:r>
              <a:rPr b="1" lang="en-US"/>
              <a:t>Full shade </a:t>
            </a:r>
            <a:r>
              <a:rPr b="0" i="0" lang="en-US" sz="4000" u="none" cap="none" strike="noStrike">
                <a:solidFill>
                  <a:srgbClr val="000000"/>
                </a:solidFill>
                <a:latin typeface="Helvetica Neue"/>
                <a:ea typeface="Helvetica Neue"/>
                <a:cs typeface="Helvetica Neue"/>
                <a:sym typeface="Helvetica Neue"/>
              </a:rPr>
              <a:t>- four or less hours of direct sun.</a:t>
            </a:r>
            <a:endParaRPr/>
          </a:p>
          <a:p>
            <a:pPr indent="-508000" lvl="1" marL="1117600" rtl="0" algn="l">
              <a:lnSpc>
                <a:spcPct val="150000"/>
              </a:lnSpc>
              <a:spcBef>
                <a:spcPts val="1800"/>
              </a:spcBef>
              <a:spcAft>
                <a:spcPts val="0"/>
              </a:spcAft>
              <a:buClr>
                <a:srgbClr val="000000"/>
              </a:buClr>
              <a:buSzPts val="4920"/>
              <a:buFont typeface="Helvetica Neue"/>
              <a:buChar char="•"/>
            </a:pPr>
            <a:r>
              <a:rPr b="1" lang="en-US"/>
              <a:t>Part Sun/Part Shade</a:t>
            </a:r>
            <a:r>
              <a:rPr b="0" i="0" lang="en-US" sz="4000" u="none" cap="none" strike="noStrike">
                <a:solidFill>
                  <a:srgbClr val="000000"/>
                </a:solidFill>
                <a:latin typeface="Helvetica Neue"/>
                <a:ea typeface="Helvetica Neue"/>
                <a:cs typeface="Helvetica Neue"/>
                <a:sym typeface="Helvetica Neue"/>
              </a:rPr>
              <a:t> - four to six hours of direct sunlight.</a:t>
            </a:r>
            <a:endParaRPr/>
          </a:p>
          <a:p>
            <a:pPr indent="-508000" lvl="1" marL="1117600" rtl="0" algn="l">
              <a:lnSpc>
                <a:spcPct val="150000"/>
              </a:lnSpc>
              <a:spcBef>
                <a:spcPts val="1800"/>
              </a:spcBef>
              <a:spcAft>
                <a:spcPts val="0"/>
              </a:spcAft>
              <a:buClr>
                <a:srgbClr val="000000"/>
              </a:buClr>
              <a:buSzPts val="4920"/>
              <a:buFont typeface="Helvetica Neue"/>
              <a:buChar char="•"/>
            </a:pPr>
            <a:r>
              <a:rPr b="1" lang="en-US"/>
              <a:t>Full Sun</a:t>
            </a:r>
            <a:r>
              <a:rPr b="0" i="0" lang="en-US" sz="4000" u="none" cap="none" strike="noStrike">
                <a:solidFill>
                  <a:srgbClr val="000000"/>
                </a:solidFill>
                <a:latin typeface="Helvetica Neue"/>
                <a:ea typeface="Helvetica Neue"/>
                <a:cs typeface="Helvetica Neue"/>
                <a:sym typeface="Helvetica Neue"/>
              </a:rPr>
              <a:t> - six or more hours of direct sun.</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What is your goal - aesthetics, attract pollinators, seasonal interest, low maintenance, community?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2"/>
          <p:cNvSpPr txBox="1"/>
          <p:nvPr>
            <p:ph idx="1" type="body"/>
          </p:nvPr>
        </p:nvSpPr>
        <p:spPr>
          <a:xfrm>
            <a:off x="1206500" y="781218"/>
            <a:ext cx="21971100" cy="9348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Prepping the growing space </a:t>
            </a:r>
            <a:endParaRPr/>
          </a:p>
        </p:txBody>
      </p:sp>
      <p:sp>
        <p:nvSpPr>
          <p:cNvPr id="147" name="Google Shape;147;p12"/>
          <p:cNvSpPr txBox="1"/>
          <p:nvPr>
            <p:ph idx="2" type="body"/>
          </p:nvPr>
        </p:nvSpPr>
        <p:spPr>
          <a:xfrm>
            <a:off x="1206500" y="2248524"/>
            <a:ext cx="21971100" cy="9771600"/>
          </a:xfrm>
          <a:prstGeom prst="rect">
            <a:avLst/>
          </a:prstGeom>
          <a:noFill/>
          <a:ln>
            <a:noFill/>
          </a:ln>
        </p:spPr>
        <p:txBody>
          <a:bodyPr anchorCtr="0" anchor="t" bIns="50800" lIns="50800" spcFirstLastPara="1" rIns="50800" wrap="square" tIns="50800">
            <a:normAutofit lnSpcReduction="10000"/>
          </a:bodyPr>
          <a:lstStyle/>
          <a:p>
            <a:pPr indent="-487679" lvl="0" marL="487679" rtl="0" algn="l">
              <a:lnSpc>
                <a:spcPct val="150000"/>
              </a:lnSpc>
              <a:spcBef>
                <a:spcPts val="0"/>
              </a:spcBef>
              <a:spcAft>
                <a:spcPts val="0"/>
              </a:spcAft>
              <a:buClr>
                <a:srgbClr val="000000"/>
              </a:buClr>
              <a:buSzPts val="4722"/>
              <a:buFont typeface="Helvetica Neue"/>
              <a:buChar char="•"/>
            </a:pPr>
            <a:r>
              <a:rPr lang="en-US" sz="3839"/>
              <a:t>Limit competition and remove weeds, invasive species or turf grass from your garden space. </a:t>
            </a:r>
            <a:endParaRPr/>
          </a:p>
          <a:p>
            <a:pPr indent="-487679" lvl="1" marL="1072895" rtl="0" algn="l">
              <a:lnSpc>
                <a:spcPct val="150000"/>
              </a:lnSpc>
              <a:spcBef>
                <a:spcPts val="1700"/>
              </a:spcBef>
              <a:spcAft>
                <a:spcPts val="0"/>
              </a:spcAft>
              <a:buClr>
                <a:srgbClr val="000000"/>
              </a:buClr>
              <a:buSzPts val="4722"/>
              <a:buFont typeface="Helvetica Neue"/>
              <a:buChar char="•"/>
            </a:pPr>
            <a:r>
              <a:rPr lang="en-US" sz="3839"/>
              <a:t>Sheet mulching, an easy process that does not use chemicals but requires patience. (My preferred method);</a:t>
            </a:r>
            <a:endParaRPr/>
          </a:p>
          <a:p>
            <a:pPr indent="-487679" lvl="1" marL="1072895" rtl="0" algn="l">
              <a:lnSpc>
                <a:spcPct val="150000"/>
              </a:lnSpc>
              <a:spcBef>
                <a:spcPts val="1700"/>
              </a:spcBef>
              <a:spcAft>
                <a:spcPts val="0"/>
              </a:spcAft>
              <a:buClr>
                <a:srgbClr val="000000"/>
              </a:buClr>
              <a:buSzPts val="4722"/>
              <a:buFont typeface="Helvetica Neue"/>
              <a:buChar char="•"/>
            </a:pPr>
            <a:r>
              <a:rPr lang="en-US" sz="3839"/>
              <a:t>Hand pulling weeds and using a sod cutter to remove turf grass. </a:t>
            </a:r>
            <a:endParaRPr/>
          </a:p>
          <a:p>
            <a:pPr indent="-487679" lvl="1" marL="1072895" rtl="0" algn="l">
              <a:lnSpc>
                <a:spcPct val="150000"/>
              </a:lnSpc>
              <a:spcBef>
                <a:spcPts val="1700"/>
              </a:spcBef>
              <a:spcAft>
                <a:spcPts val="0"/>
              </a:spcAft>
              <a:buClr>
                <a:srgbClr val="000000"/>
              </a:buClr>
              <a:buSzPts val="4722"/>
              <a:buFont typeface="Helvetica Neue"/>
              <a:buChar char="•"/>
            </a:pPr>
            <a:r>
              <a:rPr lang="en-US" sz="3839"/>
              <a:t>Chemicals to kill the vegetation  and/or grass. (Harmful to the environment and surrounding wildlife)</a:t>
            </a:r>
            <a:endParaRPr/>
          </a:p>
          <a:p>
            <a:pPr indent="-487679" lvl="0" marL="487679" rtl="0" algn="l">
              <a:lnSpc>
                <a:spcPct val="150000"/>
              </a:lnSpc>
              <a:spcBef>
                <a:spcPts val="1700"/>
              </a:spcBef>
              <a:spcAft>
                <a:spcPts val="0"/>
              </a:spcAft>
              <a:buClr>
                <a:srgbClr val="000000"/>
              </a:buClr>
              <a:buSzPts val="4722"/>
              <a:buFont typeface="Helvetica Neue"/>
              <a:buChar char="•"/>
            </a:pPr>
            <a:r>
              <a:rPr lang="en-US" sz="3839"/>
              <a:t>Don’t till the soil. Tilling damages the soil structure and brings weed seeds to the surface where they will germinate and quickly fill the new bed with fresh weeds. </a:t>
            </a:r>
            <a:endParaRPr/>
          </a:p>
          <a:p>
            <a:pPr indent="-487679" lvl="0" marL="487679" rtl="0" algn="l">
              <a:lnSpc>
                <a:spcPct val="150000"/>
              </a:lnSpc>
              <a:spcBef>
                <a:spcPts val="1700"/>
              </a:spcBef>
              <a:spcAft>
                <a:spcPts val="0"/>
              </a:spcAft>
              <a:buClr>
                <a:srgbClr val="000000"/>
              </a:buClr>
              <a:buSzPts val="4722"/>
              <a:buFont typeface="Helvetica Neue"/>
              <a:buChar char="•"/>
            </a:pPr>
            <a:r>
              <a:rPr lang="en-US" sz="3839"/>
              <a:t>No fertilizer is necessary. Native plants are accustomed to the clay soils of northeast Illlinois.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3"/>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p>
            <a:pPr indent="0" lvl="0" marL="0" marR="0" rtl="0" algn="ctr">
              <a:lnSpc>
                <a:spcPct val="80000"/>
              </a:lnSpc>
              <a:spcBef>
                <a:spcPts val="0"/>
              </a:spcBef>
              <a:spcAft>
                <a:spcPts val="0"/>
              </a:spcAft>
              <a:buClr>
                <a:srgbClr val="000000"/>
              </a:buClr>
              <a:buSzPts val="7000"/>
              <a:buFont typeface="Helvetica Neue"/>
              <a:buNone/>
            </a:pPr>
            <a:r>
              <a:rPr b="1" i="0" lang="en-US" sz="7000" u="none" cap="none" strike="noStrike">
                <a:solidFill>
                  <a:srgbClr val="000000"/>
                </a:solidFill>
                <a:latin typeface="Helvetica Neue"/>
                <a:ea typeface="Helvetica Neue"/>
                <a:cs typeface="Helvetica Neue"/>
                <a:sym typeface="Helvetica Neue"/>
              </a:rPr>
              <a:t>Prepare to Plant</a:t>
            </a:r>
            <a:endParaRPr/>
          </a:p>
        </p:txBody>
      </p:sp>
      <p:pic>
        <p:nvPicPr>
          <p:cNvPr descr="pasted-movie.png" id="153" name="Google Shape;153;p13"/>
          <p:cNvPicPr preferRelativeResize="0"/>
          <p:nvPr/>
        </p:nvPicPr>
        <p:blipFill rotWithShape="1">
          <a:blip r:embed="rId3">
            <a:alphaModFix/>
          </a:blip>
          <a:srcRect b="0" l="0" r="0" t="0"/>
          <a:stretch/>
        </p:blipFill>
        <p:spPr>
          <a:xfrm>
            <a:off x="8877300" y="4508500"/>
            <a:ext cx="6629400" cy="469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4"/>
          <p:cNvSpPr txBox="1"/>
          <p:nvPr>
            <p:ph idx="1" type="body"/>
          </p:nvPr>
        </p:nvSpPr>
        <p:spPr>
          <a:xfrm>
            <a:off x="1206500" y="1118496"/>
            <a:ext cx="21971100" cy="9348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Consider the design</a:t>
            </a:r>
            <a:endParaRPr/>
          </a:p>
        </p:txBody>
      </p:sp>
      <p:sp>
        <p:nvSpPr>
          <p:cNvPr id="159" name="Google Shape;159;p14"/>
          <p:cNvSpPr txBox="1"/>
          <p:nvPr>
            <p:ph idx="2" type="body"/>
          </p:nvPr>
        </p:nvSpPr>
        <p:spPr>
          <a:xfrm>
            <a:off x="1206500" y="2735702"/>
            <a:ext cx="21971100" cy="9768900"/>
          </a:xfrm>
          <a:prstGeom prst="rect">
            <a:avLst/>
          </a:prstGeom>
          <a:noFill/>
          <a:ln>
            <a:noFill/>
          </a:ln>
        </p:spPr>
        <p:txBody>
          <a:bodyPr anchorCtr="0" anchor="t" bIns="50800" lIns="50800" spcFirstLastPara="1" rIns="50800" wrap="square" tIns="50800">
            <a:normAutofit/>
          </a:bodyPr>
          <a:lstStyle/>
          <a:p>
            <a:pPr indent="-508000" lvl="0" marL="508000" rtl="0" algn="l">
              <a:lnSpc>
                <a:spcPct val="150000"/>
              </a:lnSpc>
              <a:spcBef>
                <a:spcPts val="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Plant characteristics to consider:  color, height, width, bloom times, vigor, texture, pollinator benefits, four season interest.</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Aggressive natives may out compete other species and best used in large areas.</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A wild prairie garden appearance looks great for larger spaces and is easily started from seed.</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The intentional and neat garden bed is good for smaller spaces. Establish the small garden with plugs or first year plants.</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Trees and shrubs provide structure and create a layering affect. Grasses and sedges provide structure and texture.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5"/>
          <p:cNvSpPr txBox="1"/>
          <p:nvPr>
            <p:ph idx="1" type="body"/>
          </p:nvPr>
        </p:nvSpPr>
        <p:spPr>
          <a:xfrm>
            <a:off x="1206500" y="691860"/>
            <a:ext cx="21971100" cy="9348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Making your plant list</a:t>
            </a:r>
            <a:endParaRPr/>
          </a:p>
        </p:txBody>
      </p:sp>
      <p:sp>
        <p:nvSpPr>
          <p:cNvPr id="165" name="Google Shape;165;p15"/>
          <p:cNvSpPr txBox="1"/>
          <p:nvPr>
            <p:ph idx="2" type="body"/>
          </p:nvPr>
        </p:nvSpPr>
        <p:spPr>
          <a:xfrm>
            <a:off x="1206500" y="1878278"/>
            <a:ext cx="21971100" cy="10626300"/>
          </a:xfrm>
          <a:prstGeom prst="rect">
            <a:avLst/>
          </a:prstGeom>
          <a:noFill/>
          <a:ln>
            <a:noFill/>
          </a:ln>
        </p:spPr>
        <p:txBody>
          <a:bodyPr anchorCtr="0" anchor="t" bIns="50800" lIns="50800" spcFirstLastPara="1" rIns="50800" wrap="square" tIns="50800">
            <a:normAutofit lnSpcReduction="20000"/>
          </a:bodyPr>
          <a:lstStyle/>
          <a:p>
            <a:pPr indent="-508000" lvl="0" marL="508000" rtl="0" algn="l">
              <a:lnSpc>
                <a:spcPct val="150000"/>
              </a:lnSpc>
              <a:spcBef>
                <a:spcPts val="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You know the sun and soil conditions and your goals. Before you make your plant list, research the plant characteristics. Some resources:</a:t>
            </a:r>
            <a:endParaRPr/>
          </a:p>
          <a:p>
            <a:pPr indent="-508000" lvl="1" marL="11176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Prairie Moon Nursery website </a:t>
            </a:r>
            <a:r>
              <a:rPr lang="en-US" u="sng">
                <a:solidFill>
                  <a:schemeClr val="hlink"/>
                </a:solidFill>
                <a:hlinkClick r:id="rId3"/>
              </a:rPr>
              <a:t>prairiemoon.com</a:t>
            </a:r>
            <a:endParaRPr/>
          </a:p>
          <a:p>
            <a:pPr indent="-508000" lvl="1" marL="11176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a:t>
            </a:r>
            <a:r>
              <a:rPr b="0" i="0" lang="en-US" sz="4000" u="sng" cap="none" strike="noStrike">
                <a:solidFill>
                  <a:schemeClr val="hlink"/>
                </a:solidFill>
                <a:latin typeface="Helvetica Neue"/>
                <a:ea typeface="Helvetica Neue"/>
                <a:cs typeface="Helvetica Neue"/>
                <a:sym typeface="Helvetica Neue"/>
                <a:hlinkClick r:id="rId4"/>
              </a:rPr>
              <a:t>The Gardener’s Guide to Prairie Plants</a:t>
            </a:r>
            <a:r>
              <a:rPr b="0" i="0" lang="en-US" sz="4000" u="none" cap="none" strike="noStrike">
                <a:solidFill>
                  <a:srgbClr val="000000"/>
                </a:solidFill>
                <a:latin typeface="Helvetica Neue"/>
                <a:ea typeface="Helvetica Neue"/>
                <a:cs typeface="Helvetica Neue"/>
                <a:sym typeface="Helvetica Neue"/>
              </a:rPr>
              <a:t>” by Neil Diboll &amp; Hilary Cox</a:t>
            </a:r>
            <a:endParaRPr/>
          </a:p>
          <a:p>
            <a:pPr indent="-508000" lvl="1" marL="11176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Citizens for Conservation Native Plant Data Base  </a:t>
            </a:r>
            <a:r>
              <a:rPr lang="en-US" u="sng">
                <a:solidFill>
                  <a:schemeClr val="hlink"/>
                </a:solidFill>
                <a:hlinkClick r:id="rId5"/>
              </a:rPr>
              <a:t>https://nativeplants.citizensforconservation.org/</a:t>
            </a:r>
            <a:endParaRPr/>
          </a:p>
          <a:p>
            <a:pPr indent="-508000" lvl="1" marL="11176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Illinois Wildflowers </a:t>
            </a:r>
            <a:r>
              <a:rPr lang="en-US" u="sng">
                <a:solidFill>
                  <a:schemeClr val="hlink"/>
                </a:solidFill>
                <a:hlinkClick r:id="rId6"/>
              </a:rPr>
              <a:t>https://www.illinoiswildflowers.info/</a:t>
            </a:r>
            <a:endParaRPr/>
          </a:p>
          <a:p>
            <a:pPr indent="-336169" lvl="1" marL="1117600" rtl="0" algn="l">
              <a:lnSpc>
                <a:spcPct val="150000"/>
              </a:lnSpc>
              <a:spcBef>
                <a:spcPts val="1800"/>
              </a:spcBef>
              <a:spcAft>
                <a:spcPts val="0"/>
              </a:spcAft>
              <a:buSzPts val="2214"/>
              <a:buChar char="•"/>
            </a:pPr>
            <a:r>
              <a:rPr lang="en-US"/>
              <a:t>DuPage Wild Ones </a:t>
            </a:r>
            <a:r>
              <a:rPr lang="en-US" u="sng">
                <a:solidFill>
                  <a:schemeClr val="hlink"/>
                </a:solidFill>
                <a:hlinkClick r:id="rId7"/>
              </a:rPr>
              <a:t>https://dupage.wildones.org/</a:t>
            </a:r>
            <a:endParaRPr/>
          </a:p>
          <a:p>
            <a:pPr indent="-336169" lvl="1" marL="1117600" rtl="0" algn="l">
              <a:lnSpc>
                <a:spcPct val="150000"/>
              </a:lnSpc>
              <a:spcBef>
                <a:spcPts val="1800"/>
              </a:spcBef>
              <a:spcAft>
                <a:spcPts val="0"/>
              </a:spcAft>
              <a:buSzPts val="2214"/>
              <a:buChar char="•"/>
            </a:pPr>
            <a:r>
              <a:rPr lang="en-US"/>
              <a:t>Kane-DuPage Soil &amp; Water Conservation District  </a:t>
            </a:r>
            <a:r>
              <a:rPr lang="en-US" u="sng">
                <a:solidFill>
                  <a:schemeClr val="hlink"/>
                </a:solidFill>
                <a:hlinkClick r:id="rId8"/>
              </a:rPr>
              <a:t>https://kanedupageswcd.org/kd/</a:t>
            </a:r>
            <a:endParaRPr/>
          </a:p>
          <a:p>
            <a:pPr indent="-336169" lvl="1" marL="1117600" rtl="0" algn="l">
              <a:lnSpc>
                <a:spcPct val="150000"/>
              </a:lnSpc>
              <a:spcBef>
                <a:spcPts val="1800"/>
              </a:spcBef>
              <a:spcAft>
                <a:spcPts val="0"/>
              </a:spcAft>
              <a:buSzPts val="2214"/>
              <a:buChar char="•"/>
            </a:pPr>
            <a:r>
              <a:rPr lang="en-US"/>
              <a:t>Loyola Retreat &amp; Ecology Campus   </a:t>
            </a:r>
            <a:r>
              <a:rPr lang="en-US" u="sng">
                <a:solidFill>
                  <a:schemeClr val="hlink"/>
                </a:solidFill>
                <a:hlinkClick r:id="rId9"/>
              </a:rPr>
              <a:t>https://www.luc.edu/retreatcampus/programs/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6"/>
          <p:cNvSpPr txBox="1"/>
          <p:nvPr>
            <p:ph idx="1" type="body"/>
          </p:nvPr>
        </p:nvSpPr>
        <p:spPr>
          <a:xfrm>
            <a:off x="1206500" y="1043546"/>
            <a:ext cx="21971100" cy="9348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Sourcing Plants and Seeds</a:t>
            </a:r>
            <a:endParaRPr/>
          </a:p>
        </p:txBody>
      </p:sp>
      <p:sp>
        <p:nvSpPr>
          <p:cNvPr id="171" name="Google Shape;171;p16"/>
          <p:cNvSpPr txBox="1"/>
          <p:nvPr>
            <p:ph idx="2" type="body"/>
          </p:nvPr>
        </p:nvSpPr>
        <p:spPr>
          <a:xfrm>
            <a:off x="1206500" y="1978350"/>
            <a:ext cx="21971100" cy="10526100"/>
          </a:xfrm>
          <a:prstGeom prst="rect">
            <a:avLst/>
          </a:prstGeom>
          <a:noFill/>
          <a:ln>
            <a:noFill/>
          </a:ln>
        </p:spPr>
        <p:txBody>
          <a:bodyPr anchorCtr="0" anchor="t" bIns="50800" lIns="50800" spcFirstLastPara="1" rIns="50800" wrap="square" tIns="50800">
            <a:normAutofit lnSpcReduction="20000"/>
          </a:bodyPr>
          <a:lstStyle/>
          <a:p>
            <a:pPr indent="-508000" lvl="0" marL="508000" rtl="0" algn="l">
              <a:lnSpc>
                <a:spcPct val="150000"/>
              </a:lnSpc>
              <a:spcBef>
                <a:spcPts val="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Select plants and seeds grown within 100 miles of your ecoregion. These plants are adapted to your local growing conditions. </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Spring native plant sales are great for planting plugs of flowering species, sedges, and grasses. Fall native plant sales offer a variety of trees and shrubs native to the Chicago region. </a:t>
            </a:r>
            <a:endParaRPr/>
          </a:p>
          <a:p>
            <a:pPr indent="-508000" lvl="1" marL="11176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Illinois Native Plant Society  </a:t>
            </a:r>
            <a:r>
              <a:rPr lang="en-US" u="sng">
                <a:solidFill>
                  <a:schemeClr val="hlink"/>
                </a:solidFill>
                <a:hlinkClick r:id="rId3"/>
              </a:rPr>
              <a:t>https://www.illinoisplants.org/native-plant-sales/</a:t>
            </a:r>
            <a:endParaRPr/>
          </a:p>
          <a:p>
            <a:pPr indent="-508000" lvl="1" marL="11176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Wheaton Park District  </a:t>
            </a:r>
            <a:r>
              <a:rPr b="0" i="0" lang="en-US" sz="4000" u="sng" cap="none" strike="noStrike">
                <a:solidFill>
                  <a:schemeClr val="hlink"/>
                </a:solidFill>
                <a:latin typeface="Helvetica Neue"/>
                <a:ea typeface="Helvetica Neue"/>
                <a:cs typeface="Helvetica Neue"/>
                <a:sym typeface="Helvetica Neue"/>
                <a:hlinkClick r:id="rId4"/>
              </a:rPr>
              <a:t>https://wheatonparkdistrict.com/events/native-illinois-plant-sale/ </a:t>
            </a:r>
            <a:endParaRPr/>
          </a:p>
          <a:p>
            <a:pPr indent="-508000" lvl="1" marL="11176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DuPage County Forest Preserve  </a:t>
            </a:r>
            <a:r>
              <a:rPr b="0" i="0" lang="en-US" sz="4000" u="sng" cap="none" strike="noStrike">
                <a:solidFill>
                  <a:schemeClr val="hlink"/>
                </a:solidFill>
                <a:latin typeface="Helvetica Neue"/>
                <a:ea typeface="Helvetica Neue"/>
                <a:cs typeface="Helvetica Neue"/>
                <a:sym typeface="Helvetica Neue"/>
                <a:hlinkClick r:id="rId5"/>
              </a:rPr>
              <a:t>https://www.dupageforest.org/things-to-do/calendar-of-events/native-plant-sale</a:t>
            </a:r>
            <a:endParaRPr/>
          </a:p>
          <a:p>
            <a:pPr indent="-336169" lvl="1" marL="1117600" rtl="0" algn="l">
              <a:lnSpc>
                <a:spcPct val="150000"/>
              </a:lnSpc>
              <a:spcBef>
                <a:spcPts val="1800"/>
              </a:spcBef>
              <a:spcAft>
                <a:spcPts val="0"/>
              </a:spcAft>
              <a:buSzPts val="2214"/>
              <a:buChar char="•"/>
            </a:pPr>
            <a:r>
              <a:rPr lang="en-US"/>
              <a:t>Possiblity Place Native Plant Nursery, Monee </a:t>
            </a:r>
            <a:r>
              <a:rPr lang="en-US" u="sng">
                <a:solidFill>
                  <a:schemeClr val="hlink"/>
                </a:solidFill>
                <a:hlinkClick r:id="rId6"/>
              </a:rPr>
              <a:t>https://possibilityplace.com/</a:t>
            </a:r>
            <a:endParaRPr/>
          </a:p>
          <a:p>
            <a:pPr indent="-336169" lvl="1" marL="1117600" rtl="0" algn="l">
              <a:lnSpc>
                <a:spcPct val="150000"/>
              </a:lnSpc>
              <a:spcBef>
                <a:spcPts val="1800"/>
              </a:spcBef>
              <a:spcAft>
                <a:spcPts val="0"/>
              </a:spcAft>
              <a:buSzPts val="2214"/>
              <a:buChar char="•"/>
            </a:pPr>
            <a:r>
              <a:rPr lang="en-US"/>
              <a:t>Prairie</a:t>
            </a:r>
            <a:r>
              <a:rPr lang="en-US"/>
              <a:t> Plant Revival (Judy Grimes) </a:t>
            </a:r>
            <a:r>
              <a:rPr lang="en-US" u="sng">
                <a:solidFill>
                  <a:schemeClr val="hlink"/>
                </a:solidFill>
                <a:hlinkClick r:id="rId7"/>
              </a:rPr>
              <a:t>prairieplantrevival.com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7"/>
          <p:cNvSpPr txBox="1"/>
          <p:nvPr>
            <p:ph idx="1" type="body"/>
          </p:nvPr>
        </p:nvSpPr>
        <p:spPr>
          <a:xfrm>
            <a:off x="1206500" y="2355185"/>
            <a:ext cx="9779000" cy="93478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Nativar v Native</a:t>
            </a:r>
            <a:endParaRPr/>
          </a:p>
        </p:txBody>
      </p:sp>
      <p:sp>
        <p:nvSpPr>
          <p:cNvPr id="177" name="Google Shape;177;p17"/>
          <p:cNvSpPr txBox="1"/>
          <p:nvPr>
            <p:ph idx="2" type="body"/>
          </p:nvPr>
        </p:nvSpPr>
        <p:spPr>
          <a:xfrm>
            <a:off x="1206500" y="4194815"/>
            <a:ext cx="9779000" cy="8256630"/>
          </a:xfrm>
          <a:prstGeom prst="rect">
            <a:avLst/>
          </a:prstGeom>
          <a:noFill/>
          <a:ln>
            <a:noFill/>
          </a:ln>
        </p:spPr>
        <p:txBody>
          <a:bodyPr anchorCtr="0" anchor="t" bIns="50800" lIns="50800" spcFirstLastPara="1" rIns="50800" wrap="square" tIns="50800">
            <a:normAutofit/>
          </a:bodyPr>
          <a:lstStyle/>
          <a:p>
            <a:pPr indent="-508000" lvl="0" marL="508000" rtl="0" algn="l">
              <a:lnSpc>
                <a:spcPct val="150000"/>
              </a:lnSpc>
              <a:spcBef>
                <a:spcPts val="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Nativars are not the true native species. It is a cultivar of a native species and usually propagated vegetatively.</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Most big box stores and commercial nurseries don’t sell true native species or only a small variety of natives.</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Echinacea ‘Cheyenne Sprit’ is a nativar. Echinacea purpurea is native.</a:t>
            </a:r>
            <a:endParaRPr/>
          </a:p>
        </p:txBody>
      </p:sp>
      <p:pic>
        <p:nvPicPr>
          <p:cNvPr descr="CC753D13-BD3D-4DEB-96F3-FBF08BCBCF6C-COLLAGE.jpeg" id="178" name="Google Shape;178;p17"/>
          <p:cNvPicPr preferRelativeResize="0"/>
          <p:nvPr>
            <p:ph idx="3" type="pic"/>
          </p:nvPr>
        </p:nvPicPr>
        <p:blipFill rotWithShape="1">
          <a:blip r:embed="rId3">
            <a:alphaModFix/>
          </a:blip>
          <a:srcRect b="0" l="13362" r="13362" t="0"/>
          <a:stretch/>
        </p:blipFill>
        <p:spPr>
          <a:xfrm>
            <a:off x="12192000" y="1263848"/>
            <a:ext cx="10916874" cy="111882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8"/>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Into the Ground They Go</a:t>
            </a:r>
            <a:endParaRPr/>
          </a:p>
        </p:txBody>
      </p:sp>
      <p:sp>
        <p:nvSpPr>
          <p:cNvPr id="184" name="Google Shape;184;p18"/>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p>
            <a:pPr indent="-508000" lvl="0" marL="508000" rtl="0" algn="l">
              <a:lnSpc>
                <a:spcPct val="150000"/>
              </a:lnSpc>
              <a:spcBef>
                <a:spcPts val="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Planting with plugs and first year plants speeds up the process for establishing your garden and  can be planted any time before the ground freezes.</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Fall planting usually results in healthier, better established plants the following season. </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Starting from seed is a good option for large spaces or if want the “wild” appearance. Most native seeds require a period of cold moist stratification. Seeding will be less expensive but will take longer for the final garden result. </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You can winter sow seeds in a container and plant out first year plants during the growing season.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txBox="1"/>
          <p:nvPr>
            <p:ph idx="1" type="body"/>
          </p:nvPr>
        </p:nvSpPr>
        <p:spPr>
          <a:xfrm>
            <a:off x="1206500" y="968595"/>
            <a:ext cx="21971100" cy="9348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Planting Continued…</a:t>
            </a:r>
            <a:endParaRPr/>
          </a:p>
        </p:txBody>
      </p:sp>
      <p:sp>
        <p:nvSpPr>
          <p:cNvPr id="190" name="Google Shape;190;p19"/>
          <p:cNvSpPr txBox="1"/>
          <p:nvPr>
            <p:ph idx="2" type="body"/>
          </p:nvPr>
        </p:nvSpPr>
        <p:spPr>
          <a:xfrm>
            <a:off x="1206500" y="2173577"/>
            <a:ext cx="21971100" cy="10331100"/>
          </a:xfrm>
          <a:prstGeom prst="rect">
            <a:avLst/>
          </a:prstGeom>
          <a:noFill/>
          <a:ln>
            <a:noFill/>
          </a:ln>
        </p:spPr>
        <p:txBody>
          <a:bodyPr anchorCtr="0" anchor="t" bIns="50800" lIns="50800" spcFirstLastPara="1" rIns="50800" wrap="square" tIns="50800">
            <a:normAutofit lnSpcReduction="10000"/>
          </a:bodyPr>
          <a:lstStyle/>
          <a:p>
            <a:pPr indent="-502919" lvl="0" marL="502919" rtl="0" algn="l">
              <a:lnSpc>
                <a:spcPct val="150000"/>
              </a:lnSpc>
              <a:spcBef>
                <a:spcPts val="0"/>
              </a:spcBef>
              <a:spcAft>
                <a:spcPts val="0"/>
              </a:spcAft>
              <a:buClr>
                <a:srgbClr val="000000"/>
              </a:buClr>
              <a:buSzPts val="4870"/>
              <a:buFont typeface="Helvetica Neue"/>
              <a:buChar char="•"/>
            </a:pPr>
            <a:r>
              <a:rPr lang="en-US" sz="3959"/>
              <a:t>Plant three or more of the same species together. Odd numbers are best for visual effect and for wildlife/pollinators.</a:t>
            </a:r>
            <a:endParaRPr/>
          </a:p>
          <a:p>
            <a:pPr indent="-502919" lvl="0" marL="502919" rtl="0" algn="l">
              <a:lnSpc>
                <a:spcPct val="150000"/>
              </a:lnSpc>
              <a:spcBef>
                <a:spcPts val="1700"/>
              </a:spcBef>
              <a:spcAft>
                <a:spcPts val="0"/>
              </a:spcAft>
              <a:buClr>
                <a:srgbClr val="000000"/>
              </a:buClr>
              <a:buSzPts val="4870"/>
              <a:buFont typeface="Helvetica Neue"/>
              <a:buChar char="•"/>
            </a:pPr>
            <a:r>
              <a:rPr lang="en-US" sz="3959"/>
              <a:t>When planting seedlings or plug sized plants,  space 8 to 10 inches apart. This provides room for the plant to mature but allows for density to limit weeds and promote community.</a:t>
            </a:r>
            <a:endParaRPr/>
          </a:p>
          <a:p>
            <a:pPr indent="-502919" lvl="0" marL="502919" rtl="0" algn="l">
              <a:lnSpc>
                <a:spcPct val="150000"/>
              </a:lnSpc>
              <a:spcBef>
                <a:spcPts val="1700"/>
              </a:spcBef>
              <a:spcAft>
                <a:spcPts val="0"/>
              </a:spcAft>
              <a:buClr>
                <a:srgbClr val="000000"/>
              </a:buClr>
              <a:buSzPts val="4870"/>
              <a:buFont typeface="Helvetica Neue"/>
              <a:buChar char="•"/>
            </a:pPr>
            <a:r>
              <a:rPr lang="en-US" sz="3959"/>
              <a:t>A mix of  flowering plants, sedges, and grasses with different leaf texture and structure tends to be more pleasing to the eye. Trees and shrubs provide wildlife shelter and food and visual layering. </a:t>
            </a:r>
            <a:endParaRPr/>
          </a:p>
          <a:p>
            <a:pPr indent="-502919" lvl="0" marL="502919" rtl="0" algn="l">
              <a:lnSpc>
                <a:spcPct val="150000"/>
              </a:lnSpc>
              <a:spcBef>
                <a:spcPts val="1700"/>
              </a:spcBef>
              <a:spcAft>
                <a:spcPts val="0"/>
              </a:spcAft>
              <a:buClr>
                <a:srgbClr val="000000"/>
              </a:buClr>
              <a:buSzPts val="4870"/>
              <a:buFont typeface="Helvetica Neue"/>
              <a:buChar char="•"/>
            </a:pPr>
            <a:r>
              <a:rPr lang="en-US" sz="3959"/>
              <a:t>Put tall plants in the back or center of the bed,  Place the shortest plants in the front for edging.</a:t>
            </a:r>
            <a:endParaRPr/>
          </a:p>
          <a:p>
            <a:pPr indent="-502919" lvl="0" marL="502919" rtl="0" algn="l">
              <a:lnSpc>
                <a:spcPct val="150000"/>
              </a:lnSpc>
              <a:spcBef>
                <a:spcPts val="1700"/>
              </a:spcBef>
              <a:spcAft>
                <a:spcPts val="0"/>
              </a:spcAft>
              <a:buClr>
                <a:srgbClr val="000000"/>
              </a:buClr>
              <a:buSzPts val="4870"/>
              <a:buFont typeface="Helvetica Neue"/>
              <a:buChar char="•"/>
            </a:pPr>
            <a:r>
              <a:rPr lang="en-US" sz="3959"/>
              <a:t>Fill in open space with annuals such as zinnias. The open spaces will disappear as plants mature.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ph type="title"/>
          </p:nvPr>
        </p:nvSpPr>
        <p:spPr>
          <a:xfrm>
            <a:off x="1206500" y="1077359"/>
            <a:ext cx="21971000" cy="1433164"/>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7000"/>
              <a:buFont typeface="Helvetica Neue"/>
              <a:buNone/>
            </a:pPr>
            <a:r>
              <a:rPr b="1" i="0" lang="en-US" sz="7000" u="none" cap="none" strike="noStrike">
                <a:solidFill>
                  <a:srgbClr val="000000"/>
                </a:solidFill>
                <a:latin typeface="Helvetica Neue"/>
                <a:ea typeface="Helvetica Neue"/>
                <a:cs typeface="Helvetica Neue"/>
                <a:sym typeface="Helvetica Neue"/>
              </a:rPr>
              <a:t>Growing Native</a:t>
            </a:r>
            <a:endParaRPr/>
          </a:p>
        </p:txBody>
      </p:sp>
      <p:sp>
        <p:nvSpPr>
          <p:cNvPr id="86" name="Google Shape;86;p2"/>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Sections Overview</a:t>
            </a:r>
            <a:endParaRPr/>
          </a:p>
        </p:txBody>
      </p:sp>
      <p:sp>
        <p:nvSpPr>
          <p:cNvPr id="87" name="Google Shape;87;p2"/>
          <p:cNvSpPr txBox="1"/>
          <p:nvPr>
            <p:ph idx="2" type="body"/>
          </p:nvPr>
        </p:nvSpPr>
        <p:spPr>
          <a:xfrm>
            <a:off x="1206500" y="4019022"/>
            <a:ext cx="21971000" cy="8256011"/>
          </a:xfrm>
          <a:prstGeom prst="rect">
            <a:avLst/>
          </a:prstGeom>
          <a:noFill/>
          <a:ln>
            <a:noFill/>
          </a:ln>
        </p:spPr>
        <p:txBody>
          <a:bodyPr anchorCtr="0" anchor="t" bIns="50800" lIns="50800" spcFirstLastPara="1" rIns="50800" wrap="square" tIns="50800">
            <a:normAutofit/>
          </a:bodyPr>
          <a:lstStyle/>
          <a:p>
            <a:pPr indent="-551447" lvl="0" marL="551447" rtl="0" algn="l">
              <a:lnSpc>
                <a:spcPct val="150000"/>
              </a:lnSpc>
              <a:spcBef>
                <a:spcPts val="0"/>
              </a:spcBef>
              <a:spcAft>
                <a:spcPts val="0"/>
              </a:spcAft>
              <a:buClr>
                <a:srgbClr val="000000"/>
              </a:buClr>
              <a:buSzPts val="4000"/>
              <a:buFont typeface="Helvetica Neue"/>
              <a:buChar char="•"/>
            </a:pPr>
            <a:r>
              <a:rPr b="0" i="0" lang="en-US" sz="4000" u="none" cap="none" strike="noStrike">
                <a:solidFill>
                  <a:srgbClr val="000000"/>
                </a:solidFill>
                <a:latin typeface="Helvetica Neue"/>
                <a:ea typeface="Helvetica Neue"/>
                <a:cs typeface="Helvetica Neue"/>
                <a:sym typeface="Helvetica Neue"/>
              </a:rPr>
              <a:t>What’s so special about natives?</a:t>
            </a:r>
            <a:endParaRPr/>
          </a:p>
          <a:p>
            <a:pPr indent="-551447" lvl="0" marL="551447" rtl="0" algn="l">
              <a:lnSpc>
                <a:spcPct val="150000"/>
              </a:lnSpc>
              <a:spcBef>
                <a:spcPts val="1800"/>
              </a:spcBef>
              <a:spcAft>
                <a:spcPts val="0"/>
              </a:spcAft>
              <a:buClr>
                <a:srgbClr val="000000"/>
              </a:buClr>
              <a:buSzPts val="4000"/>
              <a:buFont typeface="Helvetica Neue"/>
              <a:buChar char="•"/>
            </a:pPr>
            <a:r>
              <a:rPr b="0" i="0" lang="en-US" sz="4000" u="none" cap="none" strike="noStrike">
                <a:solidFill>
                  <a:srgbClr val="000000"/>
                </a:solidFill>
                <a:latin typeface="Helvetica Neue"/>
                <a:ea typeface="Helvetica Neue"/>
                <a:cs typeface="Helvetica Neue"/>
                <a:sym typeface="Helvetica Neue"/>
              </a:rPr>
              <a:t>Inviting nature and supporting community.</a:t>
            </a:r>
            <a:endParaRPr/>
          </a:p>
          <a:p>
            <a:pPr indent="-551447" lvl="0" marL="551447" rtl="0" algn="l">
              <a:lnSpc>
                <a:spcPct val="150000"/>
              </a:lnSpc>
              <a:spcBef>
                <a:spcPts val="1800"/>
              </a:spcBef>
              <a:spcAft>
                <a:spcPts val="0"/>
              </a:spcAft>
              <a:buClr>
                <a:srgbClr val="000000"/>
              </a:buClr>
              <a:buSzPts val="4000"/>
              <a:buFont typeface="Helvetica Neue"/>
              <a:buChar char="•"/>
            </a:pPr>
            <a:r>
              <a:rPr b="0" i="0" lang="en-US" sz="4000" u="none" cap="none" strike="noStrike">
                <a:solidFill>
                  <a:srgbClr val="000000"/>
                </a:solidFill>
                <a:latin typeface="Helvetica Neue"/>
                <a:ea typeface="Helvetica Neue"/>
                <a:cs typeface="Helvetica Neue"/>
                <a:sym typeface="Helvetica Neue"/>
              </a:rPr>
              <a:t>Start your native garden journey.</a:t>
            </a:r>
            <a:endParaRPr/>
          </a:p>
          <a:p>
            <a:pPr indent="-551446" lvl="0" marL="551446" rtl="0" algn="l">
              <a:lnSpc>
                <a:spcPct val="150000"/>
              </a:lnSpc>
              <a:spcBef>
                <a:spcPts val="1800"/>
              </a:spcBef>
              <a:spcAft>
                <a:spcPts val="0"/>
              </a:spcAft>
              <a:buClr>
                <a:srgbClr val="000000"/>
              </a:buClr>
              <a:buSzPts val="4000"/>
              <a:buFont typeface="Helvetica Neue"/>
              <a:buChar char="•"/>
            </a:pPr>
            <a:r>
              <a:rPr b="0" i="0" lang="en-US" sz="4000" u="none" cap="none" strike="noStrike">
                <a:solidFill>
                  <a:srgbClr val="000000"/>
                </a:solidFill>
                <a:latin typeface="Helvetica Neue"/>
                <a:ea typeface="Helvetica Neue"/>
                <a:cs typeface="Helvetica Neue"/>
                <a:sym typeface="Helvetica Neue"/>
              </a:rPr>
              <a:t>Prepare to plant</a:t>
            </a:r>
            <a:r>
              <a:rPr lang="en-US"/>
              <a:t>. Click here to skip ahead to </a:t>
            </a:r>
            <a:r>
              <a:rPr lang="en-US" sz="5400" u="sng">
                <a:solidFill>
                  <a:schemeClr val="hlink"/>
                </a:solidFill>
                <a:hlinkClick action="ppaction://hlinksldjump" r:id="rId3"/>
              </a:rPr>
              <a:t>Making your plant list</a:t>
            </a:r>
            <a:r>
              <a:rPr lang="en-US"/>
              <a:t> &amp; </a:t>
            </a:r>
            <a:r>
              <a:rPr lang="en-US" sz="5400" u="sng">
                <a:solidFill>
                  <a:schemeClr val="hlink"/>
                </a:solidFill>
                <a:hlinkClick action="ppaction://hlinksldjump" r:id="rId4"/>
              </a:rPr>
              <a:t>Sourcing Plants and Seeds</a:t>
            </a:r>
            <a:endParaRPr/>
          </a:p>
          <a:p>
            <a:pPr indent="-551447" lvl="0" marL="551447" rtl="0" algn="l">
              <a:lnSpc>
                <a:spcPct val="150000"/>
              </a:lnSpc>
              <a:spcBef>
                <a:spcPts val="1800"/>
              </a:spcBef>
              <a:spcAft>
                <a:spcPts val="0"/>
              </a:spcAft>
              <a:buClr>
                <a:srgbClr val="000000"/>
              </a:buClr>
              <a:buSzPts val="4000"/>
              <a:buFont typeface="Helvetica Neue"/>
              <a:buChar char="•"/>
            </a:pPr>
            <a:r>
              <a:rPr b="0" i="0" lang="en-US" sz="4000" u="none" cap="none" strike="noStrike">
                <a:solidFill>
                  <a:srgbClr val="000000"/>
                </a:solidFill>
                <a:latin typeface="Helvetica Neue"/>
                <a:ea typeface="Helvetica Neue"/>
                <a:cs typeface="Helvetica Neue"/>
                <a:sym typeface="Helvetica Neue"/>
              </a:rPr>
              <a:t>Tending to the native garden.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0"/>
          <p:cNvSpPr txBox="1"/>
          <p:nvPr>
            <p:ph type="title"/>
          </p:nvPr>
        </p:nvSpPr>
        <p:spPr>
          <a:xfrm>
            <a:off x="1206500" y="1079972"/>
            <a:ext cx="21971000" cy="1434950"/>
          </a:xfrm>
          <a:prstGeom prst="rect">
            <a:avLst/>
          </a:prstGeom>
          <a:noFill/>
          <a:ln>
            <a:noFill/>
          </a:ln>
        </p:spPr>
        <p:txBody>
          <a:bodyPr anchorCtr="0" anchor="t" bIns="50800" lIns="50800" spcFirstLastPara="1" rIns="50800" wrap="square" tIns="50800">
            <a:normAutofit/>
          </a:bodyPr>
          <a:lstStyle/>
          <a:p>
            <a:pPr indent="0" lvl="0" marL="0" marR="0" rtl="0" algn="ctr">
              <a:lnSpc>
                <a:spcPct val="80000"/>
              </a:lnSpc>
              <a:spcBef>
                <a:spcPts val="0"/>
              </a:spcBef>
              <a:spcAft>
                <a:spcPts val="0"/>
              </a:spcAft>
              <a:buClr>
                <a:srgbClr val="000000"/>
              </a:buClr>
              <a:buSzPts val="7000"/>
              <a:buFont typeface="Helvetica Neue"/>
              <a:buNone/>
            </a:pPr>
            <a:r>
              <a:rPr b="1" i="0" lang="en-US" sz="7000" u="none" cap="none" strike="noStrike">
                <a:solidFill>
                  <a:srgbClr val="000000"/>
                </a:solidFill>
                <a:latin typeface="Helvetica Neue"/>
                <a:ea typeface="Helvetica Neue"/>
                <a:cs typeface="Helvetica Neue"/>
                <a:sym typeface="Helvetica Neue"/>
              </a:rPr>
              <a:t>Tending to the Native Garden</a:t>
            </a:r>
            <a:endParaRPr/>
          </a:p>
        </p:txBody>
      </p:sp>
      <p:pic>
        <p:nvPicPr>
          <p:cNvPr descr="pasted-movie.png" id="196" name="Google Shape;196;p20"/>
          <p:cNvPicPr preferRelativeResize="0"/>
          <p:nvPr/>
        </p:nvPicPr>
        <p:blipFill rotWithShape="1">
          <a:blip r:embed="rId3">
            <a:alphaModFix/>
          </a:blip>
          <a:srcRect b="0" l="0" r="0" t="0"/>
          <a:stretch/>
        </p:blipFill>
        <p:spPr>
          <a:xfrm>
            <a:off x="9690100" y="4953000"/>
            <a:ext cx="6253850" cy="47618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1"/>
          <p:cNvSpPr txBox="1"/>
          <p:nvPr>
            <p:ph idx="1" type="body"/>
          </p:nvPr>
        </p:nvSpPr>
        <p:spPr>
          <a:xfrm>
            <a:off x="1206500" y="2355185"/>
            <a:ext cx="21971000" cy="93478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Tips for Managing Natives</a:t>
            </a:r>
            <a:endParaRPr/>
          </a:p>
        </p:txBody>
      </p:sp>
      <p:sp>
        <p:nvSpPr>
          <p:cNvPr id="202" name="Google Shape;202;p21"/>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p>
            <a:pPr indent="-508000" lvl="0" marL="508000" rtl="0" algn="l">
              <a:lnSpc>
                <a:spcPct val="150000"/>
              </a:lnSpc>
              <a:spcBef>
                <a:spcPts val="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The first year, water newly established plants several times a week for the first month and monthly thereafter unless there is a drought. Once the plants are established (usually year two) you can reduce the watering unless there are extended dry periods. </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Continue to pull weeds and invasive plants that creep into the bed.  </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Soil amendment is not needed nor recommended. </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Protect young plants from hungry wildlife.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2"/>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More on Management</a:t>
            </a:r>
            <a:endParaRPr/>
          </a:p>
        </p:txBody>
      </p:sp>
      <p:sp>
        <p:nvSpPr>
          <p:cNvPr id="208" name="Google Shape;208;p22"/>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p>
            <a:pPr indent="-508000" lvl="0" marL="508000" rtl="0" algn="l">
              <a:lnSpc>
                <a:spcPct val="150000"/>
              </a:lnSpc>
              <a:spcBef>
                <a:spcPts val="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Mulching is a good  practice to retain soil moisture and control weeds. Leaf mulch is best and wood mulch is ok.  Do not mulch up to the plant stems. </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Don’t worry if you don’t see any plant growth in March, April or even May. Some native species,  are slow to emerge. It depends on the species, the weather, and the microclimate.</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In the Fall, let the stems and leaves remain for seasonal interest and to provide shelter for over-wintering  butterflies, bees and insects. The  remaining seed heads are  food for birds and other wildlife and will self sow and replenish your garden the next garden season.</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The first year the native garden sleeps, the second year it creeps, the third year it leaps!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IMG_5044.jpeg" id="213" name="Google Shape;213;p23"/>
          <p:cNvPicPr preferRelativeResize="0"/>
          <p:nvPr>
            <p:ph idx="2" type="pic"/>
          </p:nvPr>
        </p:nvPicPr>
        <p:blipFill rotWithShape="1">
          <a:blip r:embed="rId3">
            <a:alphaModFix/>
          </a:blip>
          <a:srcRect b="28998" l="0" r="0" t="28998"/>
          <a:stretch/>
        </p:blipFill>
        <p:spPr>
          <a:xfrm>
            <a:off x="0" y="0"/>
            <a:ext cx="24384000" cy="13716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4"/>
          <p:cNvSpPr txBox="1"/>
          <p:nvPr>
            <p:ph idx="4294967295" type="body"/>
          </p:nvPr>
        </p:nvSpPr>
        <p:spPr>
          <a:xfrm>
            <a:off x="1206500" y="7272077"/>
            <a:ext cx="21971000" cy="3874313"/>
          </a:xfrm>
          <a:prstGeom prst="rect">
            <a:avLst/>
          </a:prstGeom>
          <a:noFill/>
          <a:ln>
            <a:noFill/>
          </a:ln>
        </p:spPr>
        <p:txBody>
          <a:bodyPr anchorCtr="0" anchor="ctr" bIns="50800" lIns="50800" spcFirstLastPara="1" rIns="50800" wrap="square" tIns="50800">
            <a:normAutofit/>
          </a:bodyPr>
          <a:lstStyle/>
          <a:p>
            <a:pPr indent="0" lvl="0" marL="0" marR="0" rtl="0" algn="ctr">
              <a:lnSpc>
                <a:spcPct val="80000"/>
              </a:lnSpc>
              <a:spcBef>
                <a:spcPts val="0"/>
              </a:spcBef>
              <a:spcAft>
                <a:spcPts val="0"/>
              </a:spcAft>
              <a:buClr>
                <a:srgbClr val="000000"/>
              </a:buClr>
              <a:buSzPts val="11600"/>
              <a:buFont typeface="Helvetica Neue"/>
              <a:buNone/>
            </a:pPr>
            <a:r>
              <a:rPr lang="en-US" sz="11600">
                <a:latin typeface="Helvetica Neue"/>
                <a:ea typeface="Helvetica Neue"/>
                <a:cs typeface="Helvetica Neue"/>
                <a:sym typeface="Helvetica Neue"/>
              </a:rPr>
              <a:t>Thank you.</a:t>
            </a:r>
            <a:endParaRPr/>
          </a:p>
        </p:txBody>
      </p:sp>
      <p:pic>
        <p:nvPicPr>
          <p:cNvPr descr="PPR_logo_final.png" id="219" name="Google Shape;219;p24"/>
          <p:cNvPicPr preferRelativeResize="0"/>
          <p:nvPr/>
        </p:nvPicPr>
        <p:blipFill rotWithShape="1">
          <a:blip r:embed="rId3">
            <a:alphaModFix/>
          </a:blip>
          <a:srcRect b="0" l="0" r="55879" t="0"/>
          <a:stretch/>
        </p:blipFill>
        <p:spPr>
          <a:xfrm>
            <a:off x="9757965" y="2569609"/>
            <a:ext cx="4867968" cy="60300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5"/>
          <p:cNvSpPr txBox="1"/>
          <p:nvPr>
            <p:ph idx="4294967295" type="body"/>
          </p:nvPr>
        </p:nvSpPr>
        <p:spPr>
          <a:xfrm>
            <a:off x="1206500" y="7549435"/>
            <a:ext cx="21971000" cy="3874314"/>
          </a:xfrm>
          <a:prstGeom prst="rect">
            <a:avLst/>
          </a:prstGeom>
          <a:noFill/>
          <a:ln>
            <a:noFill/>
          </a:ln>
        </p:spPr>
        <p:txBody>
          <a:bodyPr anchorCtr="0" anchor="ctr" bIns="50800" lIns="50800" spcFirstLastPara="1" rIns="50800" wrap="square" tIns="50800">
            <a:normAutofit/>
          </a:bodyPr>
          <a:lstStyle/>
          <a:p>
            <a:pPr indent="0" lvl="0" marL="0" rtl="0" algn="ctr">
              <a:lnSpc>
                <a:spcPct val="150000"/>
              </a:lnSpc>
              <a:spcBef>
                <a:spcPts val="0"/>
              </a:spcBef>
              <a:spcAft>
                <a:spcPts val="0"/>
              </a:spcAft>
              <a:buClr>
                <a:srgbClr val="000000"/>
              </a:buClr>
              <a:buSzPts val="4000"/>
              <a:buFont typeface="Helvetica Neue"/>
              <a:buNone/>
            </a:pPr>
            <a:r>
              <a:rPr lang="en-US" u="sng">
                <a:solidFill>
                  <a:schemeClr val="hlink"/>
                </a:solidFill>
                <a:hlinkClick r:id="rId3"/>
              </a:rPr>
              <a:t>prairieplantrevival.com</a:t>
            </a:r>
            <a:r>
              <a:rPr b="0" i="0" lang="en-US" sz="4000" u="none" cap="none" strike="noStrike">
                <a:solidFill>
                  <a:srgbClr val="000000"/>
                </a:solidFill>
                <a:latin typeface="Helvetica Neue"/>
                <a:ea typeface="Helvetica Neue"/>
                <a:cs typeface="Helvetica Neue"/>
                <a:sym typeface="Helvetica Neue"/>
              </a:rPr>
              <a:t>  •  prairieplantrevival@gmail.com</a:t>
            </a:r>
            <a:endParaRPr/>
          </a:p>
        </p:txBody>
      </p:sp>
      <p:pic>
        <p:nvPicPr>
          <p:cNvPr descr="PPR_logo_final.png" id="225" name="Google Shape;225;p25"/>
          <p:cNvPicPr preferRelativeResize="0"/>
          <p:nvPr/>
        </p:nvPicPr>
        <p:blipFill rotWithShape="1">
          <a:blip r:embed="rId4">
            <a:alphaModFix/>
          </a:blip>
          <a:srcRect b="0" l="0" r="0" t="0"/>
          <a:stretch/>
        </p:blipFill>
        <p:spPr>
          <a:xfrm>
            <a:off x="5594281" y="2292251"/>
            <a:ext cx="12124521" cy="6626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7000"/>
              <a:buFont typeface="Helvetica Neue"/>
              <a:buNone/>
            </a:pPr>
            <a:r>
              <a:rPr b="1" i="0" lang="en-US" sz="7000" u="none" cap="none" strike="noStrike">
                <a:solidFill>
                  <a:srgbClr val="000000"/>
                </a:solidFill>
                <a:latin typeface="Helvetica Neue"/>
                <a:ea typeface="Helvetica Neue"/>
                <a:cs typeface="Helvetica Neue"/>
                <a:sym typeface="Helvetica Neue"/>
              </a:rPr>
              <a:t>What’s so special about natives?</a:t>
            </a:r>
            <a:endParaRPr/>
          </a:p>
        </p:txBody>
      </p:sp>
      <p:sp>
        <p:nvSpPr>
          <p:cNvPr id="93" name="Google Shape;93;p3"/>
          <p:cNvSpPr txBox="1"/>
          <p:nvPr>
            <p:ph idx="1" type="body"/>
          </p:nvPr>
        </p:nvSpPr>
        <p:spPr>
          <a:xfrm>
            <a:off x="1206500" y="2355185"/>
            <a:ext cx="21971000" cy="93478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Native means…</a:t>
            </a:r>
            <a:endParaRPr/>
          </a:p>
        </p:txBody>
      </p:sp>
      <p:sp>
        <p:nvSpPr>
          <p:cNvPr id="94" name="Google Shape;94;p3"/>
          <p:cNvSpPr txBox="1"/>
          <p:nvPr>
            <p:ph idx="2" type="body"/>
          </p:nvPr>
        </p:nvSpPr>
        <p:spPr>
          <a:xfrm>
            <a:off x="1206500" y="4243609"/>
            <a:ext cx="21971000" cy="8256012"/>
          </a:xfrm>
          <a:prstGeom prst="rect">
            <a:avLst/>
          </a:prstGeom>
          <a:noFill/>
          <a:ln>
            <a:noFill/>
          </a:ln>
        </p:spPr>
        <p:txBody>
          <a:bodyPr anchorCtr="0" anchor="t" bIns="50800" lIns="50800" spcFirstLastPara="1" rIns="50800" wrap="square" tIns="50800">
            <a:normAutofit/>
          </a:bodyPr>
          <a:lstStyle/>
          <a:p>
            <a:pPr indent="0" lvl="0" marL="0" rtl="0" algn="l">
              <a:lnSpc>
                <a:spcPct val="150000"/>
              </a:lnSpc>
              <a:spcBef>
                <a:spcPts val="0"/>
              </a:spcBef>
              <a:spcAft>
                <a:spcPts val="0"/>
              </a:spcAft>
              <a:buClr>
                <a:srgbClr val="000000"/>
              </a:buClr>
              <a:buSzPts val="4000"/>
              <a:buFont typeface="Helvetica Neue"/>
              <a:buNone/>
            </a:pPr>
            <a:r>
              <a:rPr lang="en-US" sz="4000"/>
              <a:t>The National Wildlife Federation defines a native plant as a species that has occurred naturally for thousands of years in a region, ecosystem, or habitat without human introduction.</a:t>
            </a:r>
            <a:endParaRPr/>
          </a:p>
          <a:p>
            <a:pPr indent="0" lvl="0" marL="0" rtl="0" algn="l">
              <a:lnSpc>
                <a:spcPct val="150000"/>
              </a:lnSpc>
              <a:spcBef>
                <a:spcPts val="1800"/>
              </a:spcBef>
              <a:spcAft>
                <a:spcPts val="0"/>
              </a:spcAft>
              <a:buClr>
                <a:srgbClr val="000000"/>
              </a:buClr>
              <a:buSzPts val="4000"/>
              <a:buFont typeface="Helvetica Neue"/>
              <a:buNone/>
            </a:pPr>
            <a:r>
              <a:rPr lang="en-US" sz="4000"/>
              <a:t>The tall grass prairies of Illinois existed for thousands of years prior to European settlement. Plants and wildlife coexisted and evolved together resulting in a unique symbiotic relationship. The plants provided food and shelter for wildlife and the wildlife propagated the landscape pollinating the plants, spreading the seeds, and grazing on vegetation.</a:t>
            </a:r>
            <a:endParaRPr/>
          </a:p>
          <a:p>
            <a:pPr indent="0" lvl="0" marL="0" rtl="0" algn="l">
              <a:lnSpc>
                <a:spcPct val="150000"/>
              </a:lnSpc>
              <a:spcBef>
                <a:spcPts val="1800"/>
              </a:spcBef>
              <a:spcAft>
                <a:spcPts val="0"/>
              </a:spcAft>
              <a:buClr>
                <a:srgbClr val="000000"/>
              </a:buClr>
              <a:buSzPts val="4000"/>
              <a:buFont typeface="Helvetica Neue"/>
              <a:buNone/>
            </a:pPr>
            <a:r>
              <a:rPr lang="en-US" sz="4000"/>
              <a:t>Prior to settlement, the Chicago region had a diverse landscape of prairie, savanna, woodland, forest and wetland.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Resilient for survival</a:t>
            </a:r>
            <a:endParaRPr/>
          </a:p>
        </p:txBody>
      </p:sp>
      <p:sp>
        <p:nvSpPr>
          <p:cNvPr id="100" name="Google Shape;100;p4"/>
          <p:cNvSpPr txBox="1"/>
          <p:nvPr>
            <p:ph idx="2" type="body"/>
          </p:nvPr>
        </p:nvSpPr>
        <p:spPr>
          <a:xfrm>
            <a:off x="1206500" y="4194815"/>
            <a:ext cx="9779000" cy="8256630"/>
          </a:xfrm>
          <a:prstGeom prst="rect">
            <a:avLst/>
          </a:prstGeom>
          <a:noFill/>
          <a:ln>
            <a:noFill/>
          </a:ln>
        </p:spPr>
        <p:txBody>
          <a:bodyPr anchorCtr="0" anchor="t" bIns="50800" lIns="50800" spcFirstLastPara="1" rIns="50800" wrap="square" tIns="50800">
            <a:normAutofit/>
          </a:bodyPr>
          <a:lstStyle/>
          <a:p>
            <a:pPr indent="-441959" lvl="0" marL="441959" rtl="0" algn="l">
              <a:lnSpc>
                <a:spcPct val="150000"/>
              </a:lnSpc>
              <a:spcBef>
                <a:spcPts val="0"/>
              </a:spcBef>
              <a:spcAft>
                <a:spcPts val="0"/>
              </a:spcAft>
              <a:buClr>
                <a:srgbClr val="000000"/>
              </a:buClr>
              <a:buSzPts val="4280"/>
              <a:buFont typeface="Helvetica Neue"/>
              <a:buChar char="•"/>
            </a:pPr>
            <a:r>
              <a:rPr lang="en-US" sz="3480"/>
              <a:t>Overtime native plants have developed the ability to survive and thrive the extremes of summer heat and winter freezes and extended dry periods.</a:t>
            </a:r>
            <a:endParaRPr/>
          </a:p>
          <a:p>
            <a:pPr indent="-441959" lvl="0" marL="441959" rtl="0" algn="l">
              <a:lnSpc>
                <a:spcPct val="150000"/>
              </a:lnSpc>
              <a:spcBef>
                <a:spcPts val="1500"/>
              </a:spcBef>
              <a:spcAft>
                <a:spcPts val="0"/>
              </a:spcAft>
              <a:buClr>
                <a:srgbClr val="000000"/>
              </a:buClr>
              <a:buSzPts val="4280"/>
              <a:buFont typeface="Helvetica Neue"/>
              <a:buChar char="•"/>
            </a:pPr>
            <a:r>
              <a:rPr lang="en-US" sz="3480"/>
              <a:t>The long roots improve the water holding capacity of the soil and reduce water runoff.</a:t>
            </a:r>
            <a:endParaRPr/>
          </a:p>
          <a:p>
            <a:pPr indent="-441959" lvl="0" marL="441959" rtl="0" algn="l">
              <a:lnSpc>
                <a:spcPct val="150000"/>
              </a:lnSpc>
              <a:spcBef>
                <a:spcPts val="1500"/>
              </a:spcBef>
              <a:spcAft>
                <a:spcPts val="0"/>
              </a:spcAft>
              <a:buClr>
                <a:srgbClr val="000000"/>
              </a:buClr>
              <a:buSzPts val="4280"/>
              <a:buFont typeface="Helvetica Neue"/>
              <a:buChar char="•"/>
            </a:pPr>
            <a:r>
              <a:rPr lang="en-US" sz="3480"/>
              <a:t>The deep root system stabilizes the soil and mitigates erosion.</a:t>
            </a:r>
            <a:endParaRPr/>
          </a:p>
          <a:p>
            <a:pPr indent="-441959" lvl="0" marL="441959" rtl="0" algn="l">
              <a:lnSpc>
                <a:spcPct val="150000"/>
              </a:lnSpc>
              <a:spcBef>
                <a:spcPts val="1500"/>
              </a:spcBef>
              <a:spcAft>
                <a:spcPts val="0"/>
              </a:spcAft>
              <a:buClr>
                <a:srgbClr val="000000"/>
              </a:buClr>
              <a:buSzPts val="4280"/>
              <a:buFont typeface="Helvetica Neue"/>
              <a:buChar char="•"/>
            </a:pPr>
            <a:r>
              <a:rPr lang="en-US" sz="3480"/>
              <a:t>The dense and long roots of native plants hold carbon in those roots and surrounding soil.</a:t>
            </a:r>
            <a:endParaRPr/>
          </a:p>
        </p:txBody>
      </p:sp>
      <p:pic>
        <p:nvPicPr>
          <p:cNvPr descr="IMG_0299.jpeg" id="101" name="Google Shape;101;p4"/>
          <p:cNvPicPr preferRelativeResize="0"/>
          <p:nvPr>
            <p:ph idx="3" type="pic"/>
          </p:nvPr>
        </p:nvPicPr>
        <p:blipFill rotWithShape="1">
          <a:blip r:embed="rId3">
            <a:alphaModFix/>
          </a:blip>
          <a:srcRect b="2463" l="0" r="0" t="2463"/>
          <a:stretch/>
        </p:blipFill>
        <p:spPr>
          <a:xfrm>
            <a:off x="12192000" y="1263848"/>
            <a:ext cx="10916874" cy="1118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ph type="title"/>
          </p:nvPr>
        </p:nvSpPr>
        <p:spPr>
          <a:xfrm>
            <a:off x="1206500" y="1079972"/>
            <a:ext cx="21971000" cy="1434950"/>
          </a:xfrm>
          <a:prstGeom prst="rect">
            <a:avLst/>
          </a:prstGeom>
          <a:noFill/>
          <a:ln>
            <a:noFill/>
          </a:ln>
        </p:spPr>
        <p:txBody>
          <a:bodyPr anchorCtr="0" anchor="t" bIns="50800" lIns="50800" spcFirstLastPara="1" rIns="50800" wrap="square" tIns="50800">
            <a:normAutofit/>
          </a:bodyPr>
          <a:lstStyle/>
          <a:p>
            <a:pPr indent="0" lvl="0" marL="0" marR="0" rtl="0" algn="ctr">
              <a:lnSpc>
                <a:spcPct val="80000"/>
              </a:lnSpc>
              <a:spcBef>
                <a:spcPts val="0"/>
              </a:spcBef>
              <a:spcAft>
                <a:spcPts val="0"/>
              </a:spcAft>
              <a:buClr>
                <a:srgbClr val="000000"/>
              </a:buClr>
              <a:buSzPts val="7000"/>
              <a:buFont typeface="Helvetica Neue"/>
              <a:buNone/>
            </a:pPr>
            <a:r>
              <a:rPr b="1" i="0" lang="en-US" sz="7000" u="none" cap="none" strike="noStrike">
                <a:solidFill>
                  <a:srgbClr val="000000"/>
                </a:solidFill>
                <a:latin typeface="Helvetica Neue"/>
                <a:ea typeface="Helvetica Neue"/>
                <a:cs typeface="Helvetica Neue"/>
                <a:sym typeface="Helvetica Neue"/>
              </a:rPr>
              <a:t>Inviting Nature and Supporting Community</a:t>
            </a:r>
            <a:endParaRPr/>
          </a:p>
        </p:txBody>
      </p:sp>
      <p:pic>
        <p:nvPicPr>
          <p:cNvPr descr="pasted-movie.png" id="107" name="Google Shape;107;p5"/>
          <p:cNvPicPr preferRelativeResize="0"/>
          <p:nvPr/>
        </p:nvPicPr>
        <p:blipFill rotWithShape="1">
          <a:blip r:embed="rId3">
            <a:alphaModFix/>
          </a:blip>
          <a:srcRect b="0" l="0" r="0" t="0"/>
          <a:stretch/>
        </p:blipFill>
        <p:spPr>
          <a:xfrm>
            <a:off x="8109410" y="4953000"/>
            <a:ext cx="6584490" cy="50135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txBox="1"/>
          <p:nvPr>
            <p:ph idx="1" type="body"/>
          </p:nvPr>
        </p:nvSpPr>
        <p:spPr>
          <a:xfrm>
            <a:off x="1206500" y="2355185"/>
            <a:ext cx="21971000" cy="93478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Flora and Fauna Relationship</a:t>
            </a:r>
            <a:endParaRPr/>
          </a:p>
        </p:txBody>
      </p:sp>
      <p:sp>
        <p:nvSpPr>
          <p:cNvPr id="113" name="Google Shape;113;p6"/>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p>
            <a:pPr indent="-508000" lvl="0" marL="508000" rtl="0" algn="l">
              <a:lnSpc>
                <a:spcPct val="150000"/>
              </a:lnSpc>
              <a:spcBef>
                <a:spcPts val="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Host plants provide specific nutritional needs for insect specialists to complete their life cycles. This is especially important for butterflies and moths. </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Native bees are specialists or generalists. The specialists forage on the nectar and pollen of specific flowers or plant families. Generalists forage on many different plant species.</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Keystone plants have an essential role in the food web. These plants have a large impact on the ecosystem relative to their abundance. Research by entomologist Doug Tallamy shows that 14% of native plants support 90% of butterfly and moth species. The National Wildlife Federation has a database of Keystone Plants by Ecoregion. </a:t>
            </a:r>
            <a:r>
              <a:rPr lang="en-US" u="sng">
                <a:solidFill>
                  <a:schemeClr val="hlink"/>
                </a:solidFill>
                <a:hlinkClick r:id="rId3"/>
              </a:rPr>
              <a:t>https://nativeplantfinder.nwf.org/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Image.jpeg" id="118" name="Google Shape;118;p7"/>
          <p:cNvPicPr preferRelativeResize="0"/>
          <p:nvPr>
            <p:ph idx="2" type="pic"/>
          </p:nvPr>
        </p:nvPicPr>
        <p:blipFill rotWithShape="1">
          <a:blip r:embed="rId3">
            <a:alphaModFix/>
          </a:blip>
          <a:srcRect b="7811" l="0" r="0" t="7812"/>
          <a:stretch/>
        </p:blipFill>
        <p:spPr>
          <a:xfrm>
            <a:off x="0" y="0"/>
            <a:ext cx="24290453" cy="136633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5400"/>
              <a:buFont typeface="Helvetica Neue"/>
              <a:buNone/>
            </a:pPr>
            <a:r>
              <a:rPr lang="en-US" sz="5400"/>
              <a:t>Planting for Community</a:t>
            </a:r>
            <a:endParaRPr/>
          </a:p>
        </p:txBody>
      </p:sp>
      <p:sp>
        <p:nvSpPr>
          <p:cNvPr id="124" name="Google Shape;124;p8"/>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p>
            <a:pPr indent="-508000" lvl="0" marL="508000" rtl="0" algn="l">
              <a:lnSpc>
                <a:spcPct val="150000"/>
              </a:lnSpc>
              <a:spcBef>
                <a:spcPts val="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Diversity matters to nature. Planting native is supporting community. Including trees and shrubs  in the landscape is as important as planting forbs and grasses. Diversity is the foundation of a healthy ecosystem. </a:t>
            </a:r>
            <a:endParaRPr/>
          </a:p>
          <a:p>
            <a:pPr indent="-508000" lvl="0" marL="508000" rtl="0" algn="l">
              <a:lnSpc>
                <a:spcPct val="150000"/>
              </a:lnSpc>
              <a:spcBef>
                <a:spcPts val="1800"/>
              </a:spcBef>
              <a:spcAft>
                <a:spcPts val="0"/>
              </a:spcAft>
              <a:buClr>
                <a:srgbClr val="000000"/>
              </a:buClr>
              <a:buSzPts val="4920"/>
              <a:buFont typeface="Helvetica Neue"/>
              <a:buChar char="•"/>
            </a:pPr>
            <a:r>
              <a:rPr b="0" i="0" lang="en-US" sz="4000" u="none" cap="none" strike="noStrike">
                <a:solidFill>
                  <a:srgbClr val="000000"/>
                </a:solidFill>
                <a:latin typeface="Helvetica Neue"/>
                <a:ea typeface="Helvetica Neue"/>
                <a:cs typeface="Helvetica Neue"/>
                <a:sym typeface="Helvetica Neue"/>
              </a:rPr>
              <a:t>Blooms through the growing season are critical to support a diversity of insects and wildlife. Spring flowering plants, trees and shrubs provide nutrition for emerging insects.  The summer flowers provide nectar and pollen for another group of foraging insects. The late bloomers are a source of nutrition for migratory birds and insects and important for overwintering species.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Image.jpeg" id="129" name="Google Shape;129;p9"/>
          <p:cNvPicPr preferRelativeResize="0"/>
          <p:nvPr>
            <p:ph idx="2" type="pic"/>
          </p:nvPr>
        </p:nvPicPr>
        <p:blipFill rotWithShape="1">
          <a:blip r:embed="rId3">
            <a:alphaModFix/>
          </a:blip>
          <a:srcRect b="4982" l="0" r="0" t="4982"/>
          <a:stretch/>
        </p:blipFill>
        <p:spPr>
          <a:xfrm>
            <a:off x="0" y="0"/>
            <a:ext cx="24384000" cy="1371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3_DynamicLight">
  <a:themeElements>
    <a:clrScheme name="33_DynamicLight">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